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Montserrat" panose="00000500000000000000" pitchFamily="2" charset="0"/>
      <p:regular r:id="rId15"/>
      <p:bold r:id="rId16"/>
      <p:italic r:id="rId17"/>
      <p:boldItalic r:id="rId18"/>
    </p:embeddedFont>
    <p:embeddedFont>
      <p:font typeface="Lato" panose="020F0502020204030203"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8" d="100"/>
          <a:sy n="148" d="100"/>
        </p:scale>
        <p:origin x="552" y="8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21849814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37209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f87997393_0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13620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f87997393_0_1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65964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b825c74955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b825c74955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5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710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49544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4672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491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3110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09637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f96f5393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2839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f87997393_0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41511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51" name="Google Shape;151;p1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152"/>
        <p:cNvGrpSpPr/>
        <p:nvPr/>
      </p:nvGrpSpPr>
      <p:grpSpPr>
        <a:xfrm>
          <a:off x="0" y="0"/>
          <a:ext cx="0" cy="0"/>
          <a:chOff x="0" y="0"/>
          <a:chExt cx="0" cy="0"/>
        </a:xfrm>
      </p:grpSpPr>
      <p:pic>
        <p:nvPicPr>
          <p:cNvPr id="153" name="Google Shape;153;p14"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154" name="Google Shape;154;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5" name="Google Shape;155;p14"/>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0"/>
              </a:spcBef>
              <a:spcAft>
                <a:spcPts val="0"/>
              </a:spcAft>
              <a:buClr>
                <a:schemeClr val="dk2"/>
              </a:buClr>
              <a:buSzPts val="1100"/>
              <a:buChar char="○"/>
              <a:defRPr>
                <a:solidFill>
                  <a:schemeClr val="dk2"/>
                </a:solidFill>
              </a:defRPr>
            </a:lvl2pPr>
            <a:lvl3pPr marL="1371600" lvl="2" indent="-298450" rtl="0">
              <a:spcBef>
                <a:spcPts val="0"/>
              </a:spcBef>
              <a:spcAft>
                <a:spcPts val="0"/>
              </a:spcAft>
              <a:buClr>
                <a:schemeClr val="dk2"/>
              </a:buClr>
              <a:buSzPts val="1100"/>
              <a:buChar char="■"/>
              <a:defRPr>
                <a:solidFill>
                  <a:schemeClr val="dk2"/>
                </a:solidFill>
              </a:defRPr>
            </a:lvl3pPr>
            <a:lvl4pPr marL="1828800" lvl="3" indent="-298450" rtl="0">
              <a:spcBef>
                <a:spcPts val="0"/>
              </a:spcBef>
              <a:spcAft>
                <a:spcPts val="0"/>
              </a:spcAft>
              <a:buClr>
                <a:schemeClr val="dk2"/>
              </a:buClr>
              <a:buSzPts val="1100"/>
              <a:buChar char="●"/>
              <a:defRPr>
                <a:solidFill>
                  <a:schemeClr val="dk2"/>
                </a:solidFill>
              </a:defRPr>
            </a:lvl4pPr>
            <a:lvl5pPr marL="2286000" lvl="4" indent="-298450" rtl="0">
              <a:spcBef>
                <a:spcPts val="0"/>
              </a:spcBef>
              <a:spcAft>
                <a:spcPts val="0"/>
              </a:spcAft>
              <a:buClr>
                <a:schemeClr val="dk2"/>
              </a:buClr>
              <a:buSzPts val="1100"/>
              <a:buChar char="○"/>
              <a:defRPr>
                <a:solidFill>
                  <a:schemeClr val="dk2"/>
                </a:solidFill>
              </a:defRPr>
            </a:lvl5pPr>
            <a:lvl6pPr marL="2743200" lvl="5" indent="-298450" rtl="0">
              <a:spcBef>
                <a:spcPts val="0"/>
              </a:spcBef>
              <a:spcAft>
                <a:spcPts val="0"/>
              </a:spcAft>
              <a:buClr>
                <a:schemeClr val="dk2"/>
              </a:buClr>
              <a:buSzPts val="1100"/>
              <a:buChar char="■"/>
              <a:defRPr>
                <a:solidFill>
                  <a:schemeClr val="dk2"/>
                </a:solidFill>
              </a:defRPr>
            </a:lvl6pPr>
            <a:lvl7pPr marL="3200400" lvl="6" indent="-298450" rtl="0">
              <a:spcBef>
                <a:spcPts val="0"/>
              </a:spcBef>
              <a:spcAft>
                <a:spcPts val="0"/>
              </a:spcAft>
              <a:buClr>
                <a:schemeClr val="dk2"/>
              </a:buClr>
              <a:buSzPts val="1100"/>
              <a:buChar char="●"/>
              <a:defRPr>
                <a:solidFill>
                  <a:schemeClr val="dk2"/>
                </a:solidFill>
              </a:defRPr>
            </a:lvl7pPr>
            <a:lvl8pPr marL="3657600" lvl="7" indent="-298450" rtl="0">
              <a:spcBef>
                <a:spcPts val="0"/>
              </a:spcBef>
              <a:spcAft>
                <a:spcPts val="0"/>
              </a:spcAft>
              <a:buClr>
                <a:schemeClr val="dk2"/>
              </a:buClr>
              <a:buSzPts val="1100"/>
              <a:buChar char="○"/>
              <a:defRPr>
                <a:solidFill>
                  <a:schemeClr val="dk2"/>
                </a:solidFill>
              </a:defRPr>
            </a:lvl8pPr>
            <a:lvl9pPr marL="4114800" lvl="8" indent="-298450" rtl="0">
              <a:spcBef>
                <a:spcPts val="0"/>
              </a:spcBef>
              <a:spcAft>
                <a:spcPts val="0"/>
              </a:spcAft>
              <a:buClr>
                <a:schemeClr val="dk2"/>
              </a:buClr>
              <a:buSzPts val="1100"/>
              <a:buChar char="■"/>
              <a:defRPr>
                <a:solidFill>
                  <a:schemeClr val="dk2"/>
                </a:solidFill>
              </a:defRPr>
            </a:lvl9pPr>
          </a:lstStyle>
          <a:p>
            <a:endParaRPr/>
          </a:p>
        </p:txBody>
      </p:sp>
      <p:sp>
        <p:nvSpPr>
          <p:cNvPr id="156" name="Google Shape;15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57" name="Google Shape;157;p14">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164"/>
        <p:cNvGrpSpPr/>
        <p:nvPr/>
      </p:nvGrpSpPr>
      <p:grpSpPr>
        <a:xfrm>
          <a:off x="0" y="0"/>
          <a:ext cx="0" cy="0"/>
          <a:chOff x="0" y="0"/>
          <a:chExt cx="0" cy="0"/>
        </a:xfrm>
      </p:grpSpPr>
      <p:sp>
        <p:nvSpPr>
          <p:cNvPr id="165" name="Google Shape;165;p15"/>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66" name="Google Shape;166;p15"/>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rm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0"/>
              </a:spcBef>
              <a:spcAft>
                <a:spcPts val="0"/>
              </a:spcAft>
              <a:buClr>
                <a:schemeClr val="dk1"/>
              </a:buClr>
              <a:buSzPts val="1100"/>
              <a:buChar char="○"/>
              <a:defRPr>
                <a:solidFill>
                  <a:schemeClr val="dk1"/>
                </a:solidFill>
              </a:defRPr>
            </a:lvl2pPr>
            <a:lvl3pPr marL="1371600" lvl="2" indent="-298450" rtl="0">
              <a:spcBef>
                <a:spcPts val="0"/>
              </a:spcBef>
              <a:spcAft>
                <a:spcPts val="0"/>
              </a:spcAft>
              <a:buClr>
                <a:schemeClr val="dk1"/>
              </a:buClr>
              <a:buSzPts val="1100"/>
              <a:buChar char="■"/>
              <a:defRPr>
                <a:solidFill>
                  <a:schemeClr val="dk1"/>
                </a:solidFill>
              </a:defRPr>
            </a:lvl3pPr>
            <a:lvl4pPr marL="1828800" lvl="3" indent="-298450" rtl="0">
              <a:spcBef>
                <a:spcPts val="0"/>
              </a:spcBef>
              <a:spcAft>
                <a:spcPts val="0"/>
              </a:spcAft>
              <a:buClr>
                <a:schemeClr val="dk1"/>
              </a:buClr>
              <a:buSzPts val="1100"/>
              <a:buChar char="●"/>
              <a:defRPr>
                <a:solidFill>
                  <a:schemeClr val="dk1"/>
                </a:solidFill>
              </a:defRPr>
            </a:lvl4pPr>
            <a:lvl5pPr marL="2286000" lvl="4" indent="-298450" rtl="0">
              <a:spcBef>
                <a:spcPts val="0"/>
              </a:spcBef>
              <a:spcAft>
                <a:spcPts val="0"/>
              </a:spcAft>
              <a:buClr>
                <a:schemeClr val="dk1"/>
              </a:buClr>
              <a:buSzPts val="1100"/>
              <a:buChar char="○"/>
              <a:defRPr>
                <a:solidFill>
                  <a:schemeClr val="dk1"/>
                </a:solidFill>
              </a:defRPr>
            </a:lvl5pPr>
            <a:lvl6pPr marL="2743200" lvl="5" indent="-298450" rtl="0">
              <a:spcBef>
                <a:spcPts val="0"/>
              </a:spcBef>
              <a:spcAft>
                <a:spcPts val="0"/>
              </a:spcAft>
              <a:buClr>
                <a:schemeClr val="dk1"/>
              </a:buClr>
              <a:buSzPts val="1100"/>
              <a:buChar char="■"/>
              <a:defRPr>
                <a:solidFill>
                  <a:schemeClr val="dk1"/>
                </a:solidFill>
              </a:defRPr>
            </a:lvl6pPr>
            <a:lvl7pPr marL="3200400" lvl="6" indent="-298450" rtl="0">
              <a:spcBef>
                <a:spcPts val="0"/>
              </a:spcBef>
              <a:spcAft>
                <a:spcPts val="0"/>
              </a:spcAft>
              <a:buClr>
                <a:schemeClr val="dk1"/>
              </a:buClr>
              <a:buSzPts val="1100"/>
              <a:buChar char="●"/>
              <a:defRPr>
                <a:solidFill>
                  <a:schemeClr val="dk1"/>
                </a:solidFill>
              </a:defRPr>
            </a:lvl7pPr>
            <a:lvl8pPr marL="3657600" lvl="7" indent="-298450" rtl="0">
              <a:spcBef>
                <a:spcPts val="0"/>
              </a:spcBef>
              <a:spcAft>
                <a:spcPts val="0"/>
              </a:spcAft>
              <a:buClr>
                <a:schemeClr val="dk1"/>
              </a:buClr>
              <a:buSzPts val="1100"/>
              <a:buChar char="○"/>
              <a:defRPr>
                <a:solidFill>
                  <a:schemeClr val="dk1"/>
                </a:solidFill>
              </a:defRPr>
            </a:lvl8pPr>
            <a:lvl9pPr marL="4114800" lvl="8" indent="-298450" rtl="0">
              <a:spcBef>
                <a:spcPts val="0"/>
              </a:spcBef>
              <a:spcAft>
                <a:spcPts val="0"/>
              </a:spcAft>
              <a:buClr>
                <a:schemeClr val="dk1"/>
              </a:buClr>
              <a:buSzPts val="1100"/>
              <a:buChar char="■"/>
              <a:defRPr>
                <a:solidFill>
                  <a:schemeClr val="dk1"/>
                </a:solidFill>
              </a:defRPr>
            </a:lvl9pPr>
          </a:lstStyle>
          <a:p>
            <a:endParaRPr/>
          </a:p>
        </p:txBody>
      </p:sp>
      <p:sp>
        <p:nvSpPr>
          <p:cNvPr id="168" name="Google Shape;168;p1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 name="Google Shape;175;p15"/>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76" name="Google Shape;17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177"/>
        <p:cNvGrpSpPr/>
        <p:nvPr/>
      </p:nvGrpSpPr>
      <p:grpSpPr>
        <a:xfrm>
          <a:off x="0" y="0"/>
          <a:ext cx="0" cy="0"/>
          <a:chOff x="0" y="0"/>
          <a:chExt cx="0" cy="0"/>
        </a:xfrm>
      </p:grpSpPr>
      <p:sp>
        <p:nvSpPr>
          <p:cNvPr id="178" name="Google Shape;178;p16"/>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79" name="Google Shape;179;p16"/>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6"/>
          <p:cNvGrpSpPr/>
          <p:nvPr/>
        </p:nvGrpSpPr>
        <p:grpSpPr>
          <a:xfrm>
            <a:off x="0" y="381001"/>
            <a:ext cx="1037850" cy="1016287"/>
            <a:chOff x="0" y="381001"/>
            <a:chExt cx="1037850" cy="1016287"/>
          </a:xfrm>
        </p:grpSpPr>
        <p:sp>
          <p:nvSpPr>
            <p:cNvPr id="185" name="Google Shape;185;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88" name="Google Shape;18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89" name="Google Shape;189;p16"/>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rm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0"/>
              </a:spcBef>
              <a:spcAft>
                <a:spcPts val="0"/>
              </a:spcAft>
              <a:buClr>
                <a:schemeClr val="dk1"/>
              </a:buClr>
              <a:buSzPts val="1100"/>
              <a:buChar char="○"/>
              <a:defRPr>
                <a:solidFill>
                  <a:schemeClr val="dk1"/>
                </a:solidFill>
              </a:defRPr>
            </a:lvl2pPr>
            <a:lvl3pPr marL="1371600" lvl="2" indent="-298450" rtl="0">
              <a:spcBef>
                <a:spcPts val="0"/>
              </a:spcBef>
              <a:spcAft>
                <a:spcPts val="0"/>
              </a:spcAft>
              <a:buClr>
                <a:schemeClr val="dk1"/>
              </a:buClr>
              <a:buSzPts val="1100"/>
              <a:buChar char="■"/>
              <a:defRPr>
                <a:solidFill>
                  <a:schemeClr val="dk1"/>
                </a:solidFill>
              </a:defRPr>
            </a:lvl3pPr>
            <a:lvl4pPr marL="1828800" lvl="3" indent="-298450" rtl="0">
              <a:spcBef>
                <a:spcPts val="0"/>
              </a:spcBef>
              <a:spcAft>
                <a:spcPts val="0"/>
              </a:spcAft>
              <a:buClr>
                <a:schemeClr val="dk1"/>
              </a:buClr>
              <a:buSzPts val="1100"/>
              <a:buChar char="●"/>
              <a:defRPr>
                <a:solidFill>
                  <a:schemeClr val="dk1"/>
                </a:solidFill>
              </a:defRPr>
            </a:lvl4pPr>
            <a:lvl5pPr marL="2286000" lvl="4" indent="-298450" rtl="0">
              <a:spcBef>
                <a:spcPts val="0"/>
              </a:spcBef>
              <a:spcAft>
                <a:spcPts val="0"/>
              </a:spcAft>
              <a:buClr>
                <a:schemeClr val="dk1"/>
              </a:buClr>
              <a:buSzPts val="1100"/>
              <a:buChar char="○"/>
              <a:defRPr>
                <a:solidFill>
                  <a:schemeClr val="dk1"/>
                </a:solidFill>
              </a:defRPr>
            </a:lvl5pPr>
            <a:lvl6pPr marL="2743200" lvl="5" indent="-298450" rtl="0">
              <a:spcBef>
                <a:spcPts val="0"/>
              </a:spcBef>
              <a:spcAft>
                <a:spcPts val="0"/>
              </a:spcAft>
              <a:buClr>
                <a:schemeClr val="dk1"/>
              </a:buClr>
              <a:buSzPts val="1100"/>
              <a:buChar char="■"/>
              <a:defRPr>
                <a:solidFill>
                  <a:schemeClr val="dk1"/>
                </a:solidFill>
              </a:defRPr>
            </a:lvl6pPr>
            <a:lvl7pPr marL="3200400" lvl="6" indent="-298450" rtl="0">
              <a:spcBef>
                <a:spcPts val="0"/>
              </a:spcBef>
              <a:spcAft>
                <a:spcPts val="0"/>
              </a:spcAft>
              <a:buClr>
                <a:schemeClr val="dk1"/>
              </a:buClr>
              <a:buSzPts val="1100"/>
              <a:buChar char="●"/>
              <a:defRPr>
                <a:solidFill>
                  <a:schemeClr val="dk1"/>
                </a:solidFill>
              </a:defRPr>
            </a:lvl7pPr>
            <a:lvl8pPr marL="3657600" lvl="7" indent="-298450" rtl="0">
              <a:spcBef>
                <a:spcPts val="0"/>
              </a:spcBef>
              <a:spcAft>
                <a:spcPts val="0"/>
              </a:spcAft>
              <a:buClr>
                <a:schemeClr val="dk1"/>
              </a:buClr>
              <a:buSzPts val="1100"/>
              <a:buChar char="○"/>
              <a:defRPr>
                <a:solidFill>
                  <a:schemeClr val="dk1"/>
                </a:solidFill>
              </a:defRPr>
            </a:lvl8pPr>
            <a:lvl9pPr marL="4114800" lvl="8" indent="-298450" rtl="0">
              <a:spcBef>
                <a:spcPts val="0"/>
              </a:spcBef>
              <a:spcAft>
                <a:spcPts val="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17"/>
          <p:cNvSpPr txBox="1">
            <a:spLocks noGrp="1"/>
          </p:cNvSpPr>
          <p:nvPr>
            <p:ph type="ctrTitle"/>
          </p:nvPr>
        </p:nvSpPr>
        <p:spPr>
          <a:xfrm>
            <a:off x="2709125" y="328900"/>
            <a:ext cx="4493400" cy="782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t>PROJECT  TITLE</a:t>
            </a:r>
            <a:endParaRPr b="1"/>
          </a:p>
        </p:txBody>
      </p:sp>
      <p:sp>
        <p:nvSpPr>
          <p:cNvPr id="195" name="Google Shape;195;p17"/>
          <p:cNvSpPr txBox="1"/>
          <p:nvPr/>
        </p:nvSpPr>
        <p:spPr>
          <a:xfrm>
            <a:off x="388025" y="2626125"/>
            <a:ext cx="8523300" cy="8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lt1"/>
                </a:solidFill>
                <a:latin typeface="Lato"/>
                <a:ea typeface="Lato"/>
                <a:cs typeface="Lato"/>
                <a:sym typeface="Lato"/>
              </a:rPr>
              <a:t>CIFAR-10 IMAGE CLASSIFICATION</a:t>
            </a:r>
            <a:endParaRPr sz="40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6"/>
          <p:cNvSpPr txBox="1"/>
          <p:nvPr/>
        </p:nvSpPr>
        <p:spPr>
          <a:xfrm>
            <a:off x="46625" y="46625"/>
            <a:ext cx="9059400" cy="5097000"/>
          </a:xfrm>
          <a:prstGeom prst="rect">
            <a:avLst/>
          </a:prstGeom>
          <a:noFill/>
          <a:ln>
            <a:noFill/>
          </a:ln>
        </p:spPr>
        <p:txBody>
          <a:bodyPr spcFirstLastPara="1" wrap="square" lIns="91425" tIns="91425" rIns="91425" bIns="91425" anchor="t" anchorCtr="0">
            <a:noAutofit/>
          </a:bodyPr>
          <a:lstStyle/>
          <a:p>
            <a:pPr marL="2743200" lvl="0" indent="457200" algn="l" rtl="0">
              <a:spcBef>
                <a:spcPts val="0"/>
              </a:spcBef>
              <a:spcAft>
                <a:spcPts val="0"/>
              </a:spcAft>
              <a:buNone/>
            </a:pPr>
            <a:r>
              <a:rPr lang="en-GB" sz="1700" b="1">
                <a:solidFill>
                  <a:schemeClr val="lt1"/>
                </a:solidFill>
                <a:latin typeface="Lato"/>
                <a:ea typeface="Lato"/>
                <a:cs typeface="Lato"/>
                <a:sym typeface="Lato"/>
              </a:rPr>
              <a:t>CONFUSION MATRIX</a:t>
            </a:r>
            <a:endParaRPr sz="1700" b="1">
              <a:solidFill>
                <a:schemeClr val="lt1"/>
              </a:solidFill>
              <a:latin typeface="Lato"/>
              <a:ea typeface="Lato"/>
              <a:cs typeface="Lato"/>
              <a:sym typeface="Lato"/>
            </a:endParaRPr>
          </a:p>
          <a:p>
            <a:pPr marL="0" lvl="0" indent="0" algn="l" rtl="0">
              <a:spcBef>
                <a:spcPts val="0"/>
              </a:spcBef>
              <a:spcAft>
                <a:spcPts val="0"/>
              </a:spcAft>
              <a:buNone/>
            </a:pPr>
            <a:endParaRPr sz="17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Confusion Matrix:</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Utilize Seaborn's heatmap to visualize the confusion matrix.</a:t>
            </a: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0" lvl="0" indent="0" algn="l" rtl="0">
              <a:spcBef>
                <a:spcPts val="0"/>
              </a:spcBef>
              <a:spcAft>
                <a:spcPts val="0"/>
              </a:spcAft>
              <a:buNone/>
            </a:pPr>
            <a:r>
              <a:rPr lang="en-GB" sz="1300" b="1">
                <a:solidFill>
                  <a:schemeClr val="lt1"/>
                </a:solidFill>
                <a:latin typeface="Lato"/>
                <a:ea typeface="Lato"/>
                <a:cs typeface="Lato"/>
                <a:sym typeface="Lato"/>
              </a:rPr>
              <a:t>CODE: </a:t>
            </a:r>
            <a:endParaRPr sz="1300" b="1">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preds_labels = model.predict(test_images)</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predicted_labels = [np.argmax(i) for i in preds_labels]</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cm = tf.math.confusion_matrix(test_labels, predicted_labels)</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plt.figure(figsize=(8, 6))</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sns.heatmap(cm, annot=True, fmt='d', cmap='coolwarm')</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plt.title('Confusion Matrix', fontsize=16)</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plt.xlabel('Predicted', fontsize=12)</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plt.ylabel('True', fontsize=12)</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endParaRPr sz="1300">
              <a:solidFill>
                <a:schemeClr val="lt1"/>
              </a:solidFill>
              <a:latin typeface="Lato"/>
              <a:ea typeface="Lato"/>
              <a:cs typeface="Lato"/>
              <a:sym typeface="Lato"/>
            </a:endParaRPr>
          </a:p>
          <a:p>
            <a:pPr marL="0" lvl="0" indent="0" algn="l" rtl="0">
              <a:spcBef>
                <a:spcPts val="0"/>
              </a:spcBef>
              <a:spcAft>
                <a:spcPts val="0"/>
              </a:spcAft>
              <a:buNone/>
            </a:pPr>
            <a:endParaRPr sz="1700">
              <a:solidFill>
                <a:schemeClr val="lt1"/>
              </a:solidFill>
              <a:latin typeface="Lato"/>
              <a:ea typeface="Lato"/>
              <a:cs typeface="Lato"/>
              <a:sym typeface="Lato"/>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6799" y="1311931"/>
            <a:ext cx="4229225" cy="364236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7"/>
          <p:cNvSpPr txBox="1"/>
          <p:nvPr/>
        </p:nvSpPr>
        <p:spPr>
          <a:xfrm>
            <a:off x="46625" y="31075"/>
            <a:ext cx="9043800" cy="5058000"/>
          </a:xfrm>
          <a:prstGeom prst="rect">
            <a:avLst/>
          </a:prstGeom>
          <a:noFill/>
          <a:ln>
            <a:noFill/>
          </a:ln>
        </p:spPr>
        <p:txBody>
          <a:bodyPr spcFirstLastPara="1" wrap="square" lIns="91425" tIns="91425" rIns="91425" bIns="91425" anchor="t" anchorCtr="0">
            <a:noAutofit/>
          </a:bodyPr>
          <a:lstStyle/>
          <a:p>
            <a:pPr marL="3200400" lvl="0" indent="457200" algn="l" rtl="0">
              <a:spcBef>
                <a:spcPts val="0"/>
              </a:spcBef>
              <a:spcAft>
                <a:spcPts val="0"/>
              </a:spcAft>
              <a:buNone/>
            </a:pPr>
            <a:r>
              <a:rPr lang="en-GB" sz="1700" b="1">
                <a:solidFill>
                  <a:schemeClr val="lt1"/>
                </a:solidFill>
                <a:latin typeface="Lato"/>
                <a:ea typeface="Lato"/>
                <a:cs typeface="Lato"/>
                <a:sym typeface="Lato"/>
              </a:rPr>
              <a:t>CONCLUSION</a:t>
            </a:r>
            <a:endParaRPr sz="1700" b="1">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Achievements:</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Successfully implemented a Convolutional Neural Network (CNN) for classifying CIFAR-10 images.</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Achieved a training accuracy of [training accuracy] and a test accuracy of [test accuracy]% after 35 epochs.</a:t>
            </a:r>
            <a:endParaRPr sz="1300">
              <a:solidFill>
                <a:schemeClr val="lt1"/>
              </a:solidFill>
              <a:latin typeface="Lato"/>
              <a:ea typeface="Lato"/>
              <a:cs typeface="Lato"/>
              <a:sym typeface="Lato"/>
            </a:endParaRPr>
          </a:p>
          <a:p>
            <a:pPr marL="4572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Data Preprocessing:</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Demonstrated the importance of data normalization for numerical stability and model convergence.</a:t>
            </a:r>
            <a:endParaRPr sz="1300">
              <a:solidFill>
                <a:schemeClr val="lt1"/>
              </a:solidFill>
              <a:latin typeface="Lato"/>
              <a:ea typeface="Lato"/>
              <a:cs typeface="Lato"/>
              <a:sym typeface="Lato"/>
            </a:endParaRPr>
          </a:p>
          <a:p>
            <a:pPr marL="4572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Model Architecture:</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Described the CNN architecture, leveraging Conv2D, MaxPooling2D, Dropout, Flatten, and Dense layers.</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Achieved a well-balanced model structure for feature extraction and classification.</a:t>
            </a:r>
            <a:endParaRPr sz="1300">
              <a:solidFill>
                <a:schemeClr val="lt1"/>
              </a:solidFill>
              <a:latin typeface="Lato"/>
              <a:ea typeface="Lato"/>
              <a:cs typeface="Lato"/>
              <a:sym typeface="Lato"/>
            </a:endParaRPr>
          </a:p>
          <a:p>
            <a:pPr marL="4572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Training Process:</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Trained the model using the Adam optimizer and Sparse Categorical Crossentropy loss.</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Conducted training for 35 epochs with a batch size of 128.</a:t>
            </a:r>
            <a:endParaRPr sz="1300">
              <a:solidFill>
                <a:schemeClr val="lt1"/>
              </a:solidFill>
              <a:latin typeface="Lato"/>
              <a:ea typeface="Lato"/>
              <a:cs typeface="Lato"/>
              <a:sym typeface="Lato"/>
            </a:endParaRPr>
          </a:p>
          <a:p>
            <a:pPr marL="4572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Evaluation and Analysis:</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Evaluated the model on the test set, achieving a test accuracy of [test accuracy]% and a loss of [test loss].</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Visualized the training performance through accuracy and loss plots, providing insights into model convergence.</a:t>
            </a:r>
            <a:endParaRPr sz="1300">
              <a:solidFill>
                <a:schemeClr val="lt1"/>
              </a:solidFill>
              <a:latin typeface="Lato"/>
              <a:ea typeface="Lato"/>
              <a:cs typeface="Lato"/>
              <a:sym typeface="Lato"/>
            </a:endParaRPr>
          </a:p>
          <a:p>
            <a:pPr marL="4572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Confusion Matrix:</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Presented a confusion matrix to showcase the model's performance on individual classes.</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8"/>
          <p:cNvSpPr txBox="1"/>
          <p:nvPr/>
        </p:nvSpPr>
        <p:spPr>
          <a:xfrm>
            <a:off x="0" y="0"/>
            <a:ext cx="9075000" cy="514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chemeClr val="lt1"/>
                </a:solidFill>
                <a:latin typeface="Montserrat"/>
                <a:ea typeface="Montserrat"/>
                <a:cs typeface="Montserrat"/>
                <a:sym typeface="Montserrat"/>
              </a:rPr>
              <a:t>Q &amp; A</a:t>
            </a:r>
            <a:endParaRPr sz="20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700" b="1">
              <a:solidFill>
                <a:schemeClr val="lt1"/>
              </a:solidFill>
              <a:latin typeface="Lato"/>
              <a:ea typeface="Lato"/>
              <a:cs typeface="Lato"/>
              <a:sym typeface="Lato"/>
            </a:endParaRPr>
          </a:p>
          <a:p>
            <a:pPr marL="0" lvl="0" indent="0" algn="l" rtl="0">
              <a:spcBef>
                <a:spcPts val="0"/>
              </a:spcBef>
              <a:spcAft>
                <a:spcPts val="0"/>
              </a:spcAft>
              <a:buNone/>
            </a:pPr>
            <a:endParaRPr sz="1700" b="1">
              <a:solidFill>
                <a:schemeClr val="lt1"/>
              </a:solidFill>
              <a:latin typeface="Lato"/>
              <a:ea typeface="Lato"/>
              <a:cs typeface="Lato"/>
              <a:sym typeface="Lato"/>
            </a:endParaRPr>
          </a:p>
          <a:p>
            <a:pPr marL="2743200" lvl="0" indent="457200" algn="l" rtl="0">
              <a:spcBef>
                <a:spcPts val="0"/>
              </a:spcBef>
              <a:spcAft>
                <a:spcPts val="0"/>
              </a:spcAft>
              <a:buNone/>
            </a:pPr>
            <a:r>
              <a:rPr lang="en-GB" sz="1700" b="1">
                <a:solidFill>
                  <a:schemeClr val="lt1"/>
                </a:solidFill>
                <a:latin typeface="Montserrat"/>
                <a:ea typeface="Montserrat"/>
                <a:cs typeface="Montserrat"/>
                <a:sym typeface="Montserrat"/>
              </a:rPr>
              <a:t>Invitation to the Audience:</a:t>
            </a:r>
            <a:endParaRPr sz="17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700" b="1">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700" b="1">
                <a:solidFill>
                  <a:schemeClr val="lt1"/>
                </a:solidFill>
                <a:latin typeface="Montserrat"/>
                <a:ea typeface="Montserrat"/>
                <a:cs typeface="Montserrat"/>
                <a:sym typeface="Montserrat"/>
              </a:rPr>
              <a:t>"Thank you for your attention. We now invite any questions, comments, or discussions from the audience."</a:t>
            </a:r>
            <a:endParaRPr sz="17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700" b="1">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8"/>
          <p:cNvSpPr txBox="1"/>
          <p:nvPr/>
        </p:nvSpPr>
        <p:spPr>
          <a:xfrm>
            <a:off x="0" y="0"/>
            <a:ext cx="9144000" cy="5143500"/>
          </a:xfrm>
          <a:prstGeom prst="rect">
            <a:avLst/>
          </a:prstGeom>
          <a:noFill/>
          <a:ln>
            <a:noFill/>
          </a:ln>
        </p:spPr>
        <p:txBody>
          <a:bodyPr spcFirstLastPara="1" wrap="square" lIns="91425" tIns="91425" rIns="91425" bIns="91425" anchor="t" anchorCtr="0">
            <a:noAutofit/>
          </a:bodyPr>
          <a:lstStyle/>
          <a:p>
            <a:pPr marL="3200400" lvl="0" indent="457200" algn="l" rtl="0">
              <a:spcBef>
                <a:spcPts val="0"/>
              </a:spcBef>
              <a:spcAft>
                <a:spcPts val="0"/>
              </a:spcAft>
              <a:buNone/>
            </a:pPr>
            <a:r>
              <a:rPr lang="en-GB" sz="1700" b="1">
                <a:solidFill>
                  <a:schemeClr val="lt1"/>
                </a:solidFill>
                <a:latin typeface="Lato"/>
                <a:ea typeface="Lato"/>
                <a:cs typeface="Lato"/>
                <a:sym typeface="Lato"/>
              </a:rPr>
              <a:t>INTRODUCTION</a:t>
            </a:r>
            <a:endParaRPr sz="1700" b="1">
              <a:solidFill>
                <a:schemeClr val="lt1"/>
              </a:solidFill>
              <a:latin typeface="Lato"/>
              <a:ea typeface="Lato"/>
              <a:cs typeface="Lato"/>
              <a:sym typeface="Lato"/>
            </a:endParaRPr>
          </a:p>
          <a:p>
            <a:pPr marL="0" lvl="0" indent="0" algn="l" rtl="0">
              <a:spcBef>
                <a:spcPts val="0"/>
              </a:spcBef>
              <a:spcAft>
                <a:spcPts val="0"/>
              </a:spcAft>
              <a:buNone/>
            </a:pPr>
            <a:endParaRPr sz="1500" b="1">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b="1">
                <a:solidFill>
                  <a:schemeClr val="lt1"/>
                </a:solidFill>
                <a:latin typeface="Lato"/>
                <a:ea typeface="Lato"/>
                <a:cs typeface="Lato"/>
                <a:sym typeface="Lato"/>
              </a:rPr>
              <a:t>CIFAR-10 Dataset:</a:t>
            </a:r>
            <a:r>
              <a:rPr lang="en-GB" sz="1350">
                <a:solidFill>
                  <a:schemeClr val="lt1"/>
                </a:solidFill>
                <a:latin typeface="Lato"/>
                <a:ea typeface="Lato"/>
                <a:cs typeface="Lato"/>
                <a:sym typeface="Lato"/>
              </a:rPr>
              <a:t> CIFAR-10 is a benchmark dataset for image classification. It consists of 60,000 32x32 color images in 10 different classes.</a:t>
            </a:r>
            <a:endParaRPr sz="1350">
              <a:solidFill>
                <a:schemeClr val="lt1"/>
              </a:solidFill>
              <a:latin typeface="Lato"/>
              <a:ea typeface="Lato"/>
              <a:cs typeface="Lato"/>
              <a:sym typeface="Lato"/>
            </a:endParaRPr>
          </a:p>
          <a:p>
            <a:pPr marL="457200" lvl="0" indent="0" algn="l" rtl="0">
              <a:spcBef>
                <a:spcPts val="0"/>
              </a:spcBef>
              <a:spcAft>
                <a:spcPts val="0"/>
              </a:spcAft>
              <a:buNone/>
            </a:pP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b="1">
                <a:solidFill>
                  <a:schemeClr val="lt1"/>
                </a:solidFill>
                <a:latin typeface="Lato"/>
                <a:ea typeface="Lato"/>
                <a:cs typeface="Lato"/>
                <a:sym typeface="Lato"/>
              </a:rPr>
              <a:t>Image Classification Task:</a:t>
            </a:r>
            <a:r>
              <a:rPr lang="en-GB" sz="1350">
                <a:solidFill>
                  <a:schemeClr val="lt1"/>
                </a:solidFill>
                <a:latin typeface="Lato"/>
                <a:ea typeface="Lato"/>
                <a:cs typeface="Lato"/>
                <a:sym typeface="Lato"/>
              </a:rPr>
              <a:t> The goal of our project is to develop a Convolutional Neural Network (CNN) model capable of accurately classifying these images into one of the following categories:</a:t>
            </a:r>
            <a:endParaRPr sz="1350">
              <a:solidFill>
                <a:schemeClr val="lt1"/>
              </a:solidFill>
              <a:latin typeface="Lato"/>
              <a:ea typeface="Lato"/>
              <a:cs typeface="Lato"/>
              <a:sym typeface="Lato"/>
            </a:endParaRPr>
          </a:p>
          <a:p>
            <a:pPr marL="457200" lvl="0" indent="0" algn="l" rtl="0">
              <a:spcBef>
                <a:spcPts val="0"/>
              </a:spcBef>
              <a:spcAft>
                <a:spcPts val="0"/>
              </a:spcAft>
              <a:buNone/>
            </a:pP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Airplane</a:t>
            </a: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Automobile</a:t>
            </a: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Bird</a:t>
            </a: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Cat</a:t>
            </a: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Deer</a:t>
            </a: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Dog</a:t>
            </a: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Frog</a:t>
            </a: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Horse</a:t>
            </a: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Truck</a:t>
            </a: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a:solidFill>
                  <a:schemeClr val="lt1"/>
                </a:solidFill>
                <a:latin typeface="Lato"/>
                <a:ea typeface="Lato"/>
                <a:cs typeface="Lato"/>
                <a:sym typeface="Lato"/>
              </a:rPr>
              <a:t>Ship</a:t>
            </a:r>
            <a:endParaRPr sz="1350">
              <a:solidFill>
                <a:schemeClr val="lt1"/>
              </a:solidFill>
              <a:latin typeface="Lato"/>
              <a:ea typeface="Lato"/>
              <a:cs typeface="Lato"/>
              <a:sym typeface="Lato"/>
            </a:endParaRPr>
          </a:p>
          <a:p>
            <a:pPr marL="457200" lvl="0" indent="0" algn="l" rtl="0">
              <a:spcBef>
                <a:spcPts val="0"/>
              </a:spcBef>
              <a:spcAft>
                <a:spcPts val="0"/>
              </a:spcAft>
              <a:buNone/>
            </a:pPr>
            <a:endParaRPr sz="1350">
              <a:solidFill>
                <a:schemeClr val="lt1"/>
              </a:solidFill>
              <a:latin typeface="Lato"/>
              <a:ea typeface="Lato"/>
              <a:cs typeface="Lato"/>
              <a:sym typeface="Lato"/>
            </a:endParaRPr>
          </a:p>
          <a:p>
            <a:pPr marL="457200" lvl="0" indent="-314325" algn="l" rtl="0">
              <a:spcBef>
                <a:spcPts val="0"/>
              </a:spcBef>
              <a:spcAft>
                <a:spcPts val="0"/>
              </a:spcAft>
              <a:buClr>
                <a:schemeClr val="lt1"/>
              </a:buClr>
              <a:buSzPts val="1350"/>
              <a:buFont typeface="Lato"/>
              <a:buChar char="●"/>
            </a:pPr>
            <a:r>
              <a:rPr lang="en-GB" sz="1350" b="1">
                <a:solidFill>
                  <a:schemeClr val="lt1"/>
                </a:solidFill>
                <a:latin typeface="Lato"/>
                <a:ea typeface="Lato"/>
                <a:cs typeface="Lato"/>
                <a:sym typeface="Lato"/>
              </a:rPr>
              <a:t>Objective: </a:t>
            </a:r>
            <a:r>
              <a:rPr lang="en-GB" sz="1350">
                <a:solidFill>
                  <a:schemeClr val="lt1"/>
                </a:solidFill>
                <a:latin typeface="Lato"/>
                <a:ea typeface="Lato"/>
                <a:cs typeface="Lato"/>
                <a:sym typeface="Lato"/>
              </a:rPr>
              <a:t>Our objective is to train a CNN model that can effectively learn and generalize patterns from these diverse images, achieving high accuracy in classifying them into their respective categories.</a:t>
            </a:r>
            <a:endParaRPr sz="1350">
              <a:solidFill>
                <a:schemeClr val="lt1"/>
              </a:solidFill>
              <a:latin typeface="Lato"/>
              <a:ea typeface="Lato"/>
              <a:cs typeface="Lato"/>
              <a:sym typeface="Lato"/>
            </a:endParaRPr>
          </a:p>
          <a:p>
            <a:pPr marL="0" lvl="0" indent="0" algn="l" rtl="0">
              <a:spcBef>
                <a:spcPts val="0"/>
              </a:spcBef>
              <a:spcAft>
                <a:spcPts val="0"/>
              </a:spcAft>
              <a:buNone/>
            </a:pPr>
            <a:endParaRPr sz="15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19"/>
          <p:cNvSpPr txBox="1">
            <a:spLocks noGrp="1"/>
          </p:cNvSpPr>
          <p:nvPr>
            <p:ph type="title"/>
          </p:nvPr>
        </p:nvSpPr>
        <p:spPr>
          <a:xfrm>
            <a:off x="0" y="0"/>
            <a:ext cx="9144000" cy="5143500"/>
          </a:xfrm>
          <a:prstGeom prst="rect">
            <a:avLst/>
          </a:prstGeom>
        </p:spPr>
        <p:txBody>
          <a:bodyPr spcFirstLastPara="1" wrap="square" lIns="91425" tIns="91425" rIns="91425" bIns="91425" anchor="t" anchorCtr="0">
            <a:normAutofit fontScale="90000"/>
          </a:bodyPr>
          <a:lstStyle/>
          <a:p>
            <a:pPr marL="2743200" lvl="0" indent="457200" algn="l" rtl="0">
              <a:spcBef>
                <a:spcPts val="0"/>
              </a:spcBef>
              <a:spcAft>
                <a:spcPts val="0"/>
              </a:spcAft>
              <a:buNone/>
            </a:pPr>
            <a:r>
              <a:rPr lang="en-GB" sz="1850" b="1"/>
              <a:t>DATASET OVERVIEW</a:t>
            </a:r>
            <a:endParaRPr sz="1850" b="1"/>
          </a:p>
          <a:p>
            <a:pPr marL="0" lvl="0" indent="0" algn="l" rtl="0">
              <a:spcBef>
                <a:spcPts val="0"/>
              </a:spcBef>
              <a:spcAft>
                <a:spcPts val="0"/>
              </a:spcAft>
              <a:buNone/>
            </a:pPr>
            <a:r>
              <a:rPr lang="en-GB" sz="1500" b="1"/>
              <a:t>Content:</a:t>
            </a:r>
            <a:endParaRPr sz="1500" b="1"/>
          </a:p>
          <a:p>
            <a:pPr marL="0" lvl="0" indent="0" algn="l" rtl="0">
              <a:spcBef>
                <a:spcPts val="0"/>
              </a:spcBef>
              <a:spcAft>
                <a:spcPts val="0"/>
              </a:spcAft>
              <a:buNone/>
            </a:pPr>
            <a:r>
              <a:rPr lang="en-GB" sz="1500" b="1"/>
              <a:t>Training Set:</a:t>
            </a:r>
            <a:endParaRPr sz="1500" b="1"/>
          </a:p>
          <a:p>
            <a:pPr marL="457200" lvl="0" indent="-314325" algn="l" rtl="0">
              <a:spcBef>
                <a:spcPts val="0"/>
              </a:spcBef>
              <a:spcAft>
                <a:spcPts val="0"/>
              </a:spcAft>
              <a:buSzPct val="100000"/>
              <a:buChar char="●"/>
            </a:pPr>
            <a:r>
              <a:rPr lang="en-GB" sz="1500"/>
              <a:t>Number of Training Images: 50,000</a:t>
            </a:r>
            <a:endParaRPr sz="1500"/>
          </a:p>
          <a:p>
            <a:pPr marL="457200" lvl="0" indent="-314325" algn="l" rtl="0">
              <a:spcBef>
                <a:spcPts val="0"/>
              </a:spcBef>
              <a:spcAft>
                <a:spcPts val="0"/>
              </a:spcAft>
              <a:buSzPct val="100000"/>
              <a:buChar char="●"/>
            </a:pPr>
            <a:r>
              <a:rPr lang="en-GB" sz="1500"/>
              <a:t>Image Dimensions: 32 x 32 pixels</a:t>
            </a:r>
            <a:endParaRPr sz="1500"/>
          </a:p>
          <a:p>
            <a:pPr marL="457200" lvl="0" indent="-314325" algn="l" rtl="0">
              <a:spcBef>
                <a:spcPts val="0"/>
              </a:spcBef>
              <a:spcAft>
                <a:spcPts val="0"/>
              </a:spcAft>
              <a:buSzPct val="100000"/>
              <a:buChar char="●"/>
            </a:pPr>
            <a:r>
              <a:rPr lang="en-GB" sz="1500"/>
              <a:t>Color Channels: 3 (RGB)</a:t>
            </a:r>
            <a:endParaRPr sz="1500"/>
          </a:p>
          <a:p>
            <a:pPr marL="457200" lvl="0" indent="-314325" algn="l" rtl="0">
              <a:spcBef>
                <a:spcPts val="0"/>
              </a:spcBef>
              <a:spcAft>
                <a:spcPts val="0"/>
              </a:spcAft>
              <a:buSzPct val="100000"/>
              <a:buChar char="●"/>
            </a:pPr>
            <a:r>
              <a:rPr lang="en-GB" sz="1500"/>
              <a:t>Training Images Shape: [50000, 32, 32, 3]</a:t>
            </a:r>
            <a:endParaRPr sz="1500"/>
          </a:p>
          <a:p>
            <a:pPr marL="457200" lvl="0" indent="-314325" algn="l" rtl="0">
              <a:spcBef>
                <a:spcPts val="0"/>
              </a:spcBef>
              <a:spcAft>
                <a:spcPts val="0"/>
              </a:spcAft>
              <a:buSzPct val="100000"/>
              <a:buChar char="●"/>
            </a:pPr>
            <a:r>
              <a:rPr lang="en-GB" sz="1500"/>
              <a:t>Training Labels Shape: [50000, 1]</a:t>
            </a:r>
            <a:endParaRPr sz="1500"/>
          </a:p>
          <a:p>
            <a:pPr marL="0" lvl="0" indent="0" algn="l" rtl="0">
              <a:spcBef>
                <a:spcPts val="0"/>
              </a:spcBef>
              <a:spcAft>
                <a:spcPts val="0"/>
              </a:spcAft>
              <a:buNone/>
            </a:pPr>
            <a:endParaRPr sz="1500"/>
          </a:p>
          <a:p>
            <a:pPr marL="0" lvl="0" indent="0" algn="l" rtl="0">
              <a:spcBef>
                <a:spcPts val="0"/>
              </a:spcBef>
              <a:spcAft>
                <a:spcPts val="0"/>
              </a:spcAft>
              <a:buNone/>
            </a:pPr>
            <a:r>
              <a:rPr lang="en-GB" sz="1500" b="1"/>
              <a:t>Test Set:</a:t>
            </a:r>
            <a:endParaRPr sz="1500" b="1"/>
          </a:p>
          <a:p>
            <a:pPr marL="457200" lvl="0" indent="-314325" algn="l" rtl="0">
              <a:spcBef>
                <a:spcPts val="0"/>
              </a:spcBef>
              <a:spcAft>
                <a:spcPts val="0"/>
              </a:spcAft>
              <a:buSzPct val="100000"/>
              <a:buChar char="●"/>
            </a:pPr>
            <a:r>
              <a:rPr lang="en-GB" sz="1500"/>
              <a:t>Number of Test Images: 10,000</a:t>
            </a:r>
            <a:endParaRPr sz="1500"/>
          </a:p>
          <a:p>
            <a:pPr marL="457200" lvl="0" indent="-314325" algn="l" rtl="0">
              <a:spcBef>
                <a:spcPts val="0"/>
              </a:spcBef>
              <a:spcAft>
                <a:spcPts val="0"/>
              </a:spcAft>
              <a:buSzPct val="100000"/>
              <a:buChar char="●"/>
            </a:pPr>
            <a:r>
              <a:rPr lang="en-GB" sz="1500"/>
              <a:t>Image Dimensions: 32 x 32 pixels</a:t>
            </a:r>
            <a:endParaRPr sz="1500"/>
          </a:p>
          <a:p>
            <a:pPr marL="457200" lvl="0" indent="-314325" algn="l" rtl="0">
              <a:spcBef>
                <a:spcPts val="0"/>
              </a:spcBef>
              <a:spcAft>
                <a:spcPts val="0"/>
              </a:spcAft>
              <a:buSzPct val="100000"/>
              <a:buChar char="●"/>
            </a:pPr>
            <a:r>
              <a:rPr lang="en-GB" sz="1500"/>
              <a:t>Color Channels: 3 (RGB)</a:t>
            </a:r>
            <a:endParaRPr sz="1500"/>
          </a:p>
          <a:p>
            <a:pPr marL="457200" lvl="0" indent="-314325" algn="l" rtl="0">
              <a:spcBef>
                <a:spcPts val="0"/>
              </a:spcBef>
              <a:spcAft>
                <a:spcPts val="0"/>
              </a:spcAft>
              <a:buSzPct val="100000"/>
              <a:buChar char="●"/>
            </a:pPr>
            <a:r>
              <a:rPr lang="en-GB" sz="1500"/>
              <a:t>Test Images Shape: [10000, 32, 32, 3]</a:t>
            </a:r>
            <a:endParaRPr sz="1500"/>
          </a:p>
          <a:p>
            <a:pPr marL="457200" lvl="0" indent="-314325" algn="l" rtl="0">
              <a:spcBef>
                <a:spcPts val="0"/>
              </a:spcBef>
              <a:spcAft>
                <a:spcPts val="0"/>
              </a:spcAft>
              <a:buSzPct val="100000"/>
              <a:buChar char="●"/>
            </a:pPr>
            <a:r>
              <a:rPr lang="en-GB" sz="1500"/>
              <a:t>Test Labels Shape: [10000, 1]</a:t>
            </a: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a:p>
            <a:pPr marL="0" lvl="0" indent="0" algn="l" rtl="0">
              <a:spcBef>
                <a:spcPts val="0"/>
              </a:spcBef>
              <a:spcAft>
                <a:spcPts val="0"/>
              </a:spcAft>
              <a:buNone/>
            </a:pPr>
            <a:r>
              <a:rPr lang="en-GB" sz="1500" b="1"/>
              <a:t>Notes:</a:t>
            </a:r>
            <a:endParaRPr sz="1500" b="1"/>
          </a:p>
          <a:p>
            <a:pPr marL="0" lvl="0" indent="0" algn="l" rtl="0">
              <a:spcBef>
                <a:spcPts val="0"/>
              </a:spcBef>
              <a:spcAft>
                <a:spcPts val="0"/>
              </a:spcAft>
              <a:buNone/>
            </a:pPr>
            <a:endParaRPr sz="1500"/>
          </a:p>
          <a:p>
            <a:pPr marL="0" lvl="0" indent="0" algn="l" rtl="0">
              <a:spcBef>
                <a:spcPts val="0"/>
              </a:spcBef>
              <a:spcAft>
                <a:spcPts val="0"/>
              </a:spcAft>
              <a:buNone/>
            </a:pPr>
            <a:r>
              <a:rPr lang="en-GB" sz="1500"/>
              <a:t>The dataset is split into training and test sets, each containing images of size 32x32 pixels with three color channels.</a:t>
            </a:r>
            <a:endParaRPr sz="1500"/>
          </a:p>
          <a:p>
            <a:pPr marL="0" lvl="0" indent="0" algn="l" rtl="0">
              <a:spcBef>
                <a:spcPts val="0"/>
              </a:spcBef>
              <a:spcAft>
                <a:spcPts val="0"/>
              </a:spcAft>
              <a:buNone/>
            </a:pPr>
            <a:r>
              <a:rPr lang="en-GB" sz="1500"/>
              <a:t>The training set consists of 50,000 images used to train the CNN model.</a:t>
            </a:r>
            <a:endParaRPr sz="1500"/>
          </a:p>
          <a:p>
            <a:pPr marL="0" lvl="0" indent="0" algn="l" rtl="0">
              <a:spcBef>
                <a:spcPts val="0"/>
              </a:spcBef>
              <a:spcAft>
                <a:spcPts val="0"/>
              </a:spcAft>
              <a:buNone/>
            </a:pPr>
            <a:r>
              <a:rPr lang="en-GB" sz="1500"/>
              <a:t>The test set comprises 10,000 images used to evaluate the model's performance on unseen data.</a:t>
            </a: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0"/>
          <p:cNvSpPr txBox="1"/>
          <p:nvPr/>
        </p:nvSpPr>
        <p:spPr>
          <a:xfrm>
            <a:off x="0" y="0"/>
            <a:ext cx="9067200" cy="5104500"/>
          </a:xfrm>
          <a:prstGeom prst="rect">
            <a:avLst/>
          </a:prstGeom>
          <a:noFill/>
          <a:ln>
            <a:noFill/>
          </a:ln>
        </p:spPr>
        <p:txBody>
          <a:bodyPr spcFirstLastPara="1" wrap="square" lIns="91425" tIns="91425" rIns="91425" bIns="91425" anchor="t" anchorCtr="0">
            <a:noAutofit/>
          </a:bodyPr>
          <a:lstStyle/>
          <a:p>
            <a:pPr marL="2743200" lvl="0" indent="457200" algn="l" rtl="0">
              <a:spcBef>
                <a:spcPts val="0"/>
              </a:spcBef>
              <a:spcAft>
                <a:spcPts val="0"/>
              </a:spcAft>
              <a:buNone/>
            </a:pPr>
            <a:r>
              <a:rPr lang="en-GB" sz="1700" b="1">
                <a:solidFill>
                  <a:schemeClr val="lt1"/>
                </a:solidFill>
                <a:latin typeface="Lato"/>
                <a:ea typeface="Lato"/>
                <a:cs typeface="Lato"/>
                <a:sym typeface="Lato"/>
              </a:rPr>
              <a:t>DATA  VISUALIZATION</a:t>
            </a:r>
            <a:endParaRPr sz="1700" b="1">
              <a:solidFill>
                <a:schemeClr val="lt1"/>
              </a:solidFill>
              <a:latin typeface="Lato"/>
              <a:ea typeface="Lato"/>
              <a:cs typeface="Lato"/>
              <a:sym typeface="Lato"/>
            </a:endParaRPr>
          </a:p>
          <a:p>
            <a:pPr marL="0" lvl="0" indent="0" algn="l" rtl="0">
              <a:spcBef>
                <a:spcPts val="0"/>
              </a:spcBef>
              <a:spcAft>
                <a:spcPts val="0"/>
              </a:spcAft>
              <a:buNone/>
            </a:pPr>
            <a:endParaRPr sz="1700" b="1">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Example Image:</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Display a single example image from the dataset using Matplotlib.</a:t>
            </a:r>
            <a:endParaRPr sz="1300">
              <a:solidFill>
                <a:schemeClr val="lt1"/>
              </a:solidFill>
              <a:latin typeface="Lato"/>
              <a:ea typeface="Lato"/>
              <a:cs typeface="Lato"/>
              <a:sym typeface="Lato"/>
            </a:endParaRPr>
          </a:p>
          <a:p>
            <a:pPr marL="914400" lvl="1" indent="-311150" algn="l" rtl="0">
              <a:lnSpc>
                <a:spcPct val="135714"/>
              </a:lnSpc>
              <a:spcBef>
                <a:spcPts val="0"/>
              </a:spcBef>
              <a:spcAft>
                <a:spcPts val="0"/>
              </a:spcAft>
              <a:buClr>
                <a:schemeClr val="lt1"/>
              </a:buClr>
              <a:buSzPts val="1300"/>
              <a:buFont typeface="Lato"/>
              <a:buChar char="○"/>
            </a:pPr>
            <a:r>
              <a:rPr lang="en-GB" sz="1050">
                <a:solidFill>
                  <a:srgbClr val="D4D4D4"/>
                </a:solidFill>
                <a:highlight>
                  <a:srgbClr val="1E1E1E"/>
                </a:highlight>
                <a:latin typeface="Courier New"/>
                <a:ea typeface="Courier New"/>
                <a:cs typeface="Courier New"/>
                <a:sym typeface="Courier New"/>
              </a:rPr>
              <a:t>img = train_images[</a:t>
            </a:r>
            <a:r>
              <a:rPr lang="en-GB" sz="1050">
                <a:solidFill>
                  <a:srgbClr val="B5CEA8"/>
                </a:solidFill>
                <a:highlight>
                  <a:srgbClr val="1E1E1E"/>
                </a:highlight>
                <a:latin typeface="Courier New"/>
                <a:ea typeface="Courier New"/>
                <a:cs typeface="Courier New"/>
                <a:sym typeface="Courier New"/>
              </a:rPr>
              <a:t>4</a:t>
            </a:r>
            <a:r>
              <a:rPr lang="en-GB"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marL="914400" lvl="1" indent="-311150" algn="l" rtl="0">
              <a:lnSpc>
                <a:spcPct val="135714"/>
              </a:lnSpc>
              <a:spcBef>
                <a:spcPts val="0"/>
              </a:spcBef>
              <a:spcAft>
                <a:spcPts val="0"/>
              </a:spcAft>
              <a:buClr>
                <a:schemeClr val="lt1"/>
              </a:buClr>
              <a:buSzPts val="1300"/>
              <a:buFont typeface="Lato"/>
              <a:buChar char="○"/>
            </a:pPr>
            <a:r>
              <a:rPr lang="en-GB" sz="1050">
                <a:solidFill>
                  <a:srgbClr val="D4D4D4"/>
                </a:solidFill>
                <a:highlight>
                  <a:srgbClr val="1E1E1E"/>
                </a:highlight>
                <a:latin typeface="Courier New"/>
                <a:ea typeface="Courier New"/>
                <a:cs typeface="Courier New"/>
                <a:sym typeface="Courier New"/>
              </a:rPr>
              <a:t>plt.figure(figsize=(</a:t>
            </a:r>
            <a:r>
              <a:rPr lang="en-GB" sz="1050">
                <a:solidFill>
                  <a:srgbClr val="B5CEA8"/>
                </a:solidFill>
                <a:highlight>
                  <a:srgbClr val="1E1E1E"/>
                </a:highlight>
                <a:latin typeface="Courier New"/>
                <a:ea typeface="Courier New"/>
                <a:cs typeface="Courier New"/>
                <a:sym typeface="Courier New"/>
              </a:rPr>
              <a:t>2</a:t>
            </a:r>
            <a:r>
              <a:rPr lang="en-GB" sz="1050">
                <a:solidFill>
                  <a:srgbClr val="D4D4D4"/>
                </a:solidFill>
                <a:highlight>
                  <a:srgbClr val="1E1E1E"/>
                </a:highlight>
                <a:latin typeface="Courier New"/>
                <a:ea typeface="Courier New"/>
                <a:cs typeface="Courier New"/>
                <a:sym typeface="Courier New"/>
              </a:rPr>
              <a:t>,</a:t>
            </a:r>
            <a:r>
              <a:rPr lang="en-GB" sz="1050">
                <a:solidFill>
                  <a:srgbClr val="B5CEA8"/>
                </a:solidFill>
                <a:highlight>
                  <a:srgbClr val="1E1E1E"/>
                </a:highlight>
                <a:latin typeface="Courier New"/>
                <a:ea typeface="Courier New"/>
                <a:cs typeface="Courier New"/>
                <a:sym typeface="Courier New"/>
              </a:rPr>
              <a:t>2</a:t>
            </a:r>
            <a:r>
              <a:rPr lang="en-GB"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marL="914400" lvl="1" indent="-311150" algn="l" rtl="0">
              <a:lnSpc>
                <a:spcPct val="135714"/>
              </a:lnSpc>
              <a:spcBef>
                <a:spcPts val="0"/>
              </a:spcBef>
              <a:spcAft>
                <a:spcPts val="0"/>
              </a:spcAft>
              <a:buClr>
                <a:schemeClr val="lt1"/>
              </a:buClr>
              <a:buSzPts val="1300"/>
              <a:buFont typeface="Lato"/>
              <a:buChar char="○"/>
            </a:pPr>
            <a:r>
              <a:rPr lang="en-GB" sz="1050">
                <a:solidFill>
                  <a:srgbClr val="D4D4D4"/>
                </a:solidFill>
                <a:highlight>
                  <a:srgbClr val="1E1E1E"/>
                </a:highlight>
                <a:latin typeface="Courier New"/>
                <a:ea typeface="Courier New"/>
                <a:cs typeface="Courier New"/>
                <a:sym typeface="Courier New"/>
              </a:rPr>
              <a:t>plt.imshow(img, cmap=plt.cm.binary)</a:t>
            </a:r>
            <a:endParaRPr sz="1050">
              <a:solidFill>
                <a:srgbClr val="D4D4D4"/>
              </a:solidFill>
              <a:highlight>
                <a:srgbClr val="1E1E1E"/>
              </a:highlight>
              <a:latin typeface="Courier New"/>
              <a:ea typeface="Courier New"/>
              <a:cs typeface="Courier New"/>
              <a:sym typeface="Courier New"/>
            </a:endParaRPr>
          </a:p>
          <a:p>
            <a:pPr marL="914400" lvl="1" indent="-311150" algn="l" rtl="0">
              <a:lnSpc>
                <a:spcPct val="135714"/>
              </a:lnSpc>
              <a:spcBef>
                <a:spcPts val="0"/>
              </a:spcBef>
              <a:spcAft>
                <a:spcPts val="0"/>
              </a:spcAft>
              <a:buClr>
                <a:schemeClr val="lt1"/>
              </a:buClr>
              <a:buSzPts val="1300"/>
              <a:buFont typeface="Lato"/>
              <a:buChar char="○"/>
            </a:pPr>
            <a:r>
              <a:rPr lang="en-GB" sz="1050">
                <a:solidFill>
                  <a:srgbClr val="D4D4D4"/>
                </a:solidFill>
                <a:highlight>
                  <a:srgbClr val="1E1E1E"/>
                </a:highlight>
                <a:latin typeface="Courier New"/>
                <a:ea typeface="Courier New"/>
                <a:cs typeface="Courier New"/>
                <a:sym typeface="Courier New"/>
              </a:rPr>
              <a:t>plt.axis(</a:t>
            </a:r>
            <a:r>
              <a:rPr lang="en-GB" sz="1050">
                <a:solidFill>
                  <a:srgbClr val="CE9178"/>
                </a:solidFill>
                <a:highlight>
                  <a:srgbClr val="1E1E1E"/>
                </a:highlight>
                <a:latin typeface="Courier New"/>
                <a:ea typeface="Courier New"/>
                <a:cs typeface="Courier New"/>
                <a:sym typeface="Courier New"/>
              </a:rPr>
              <a:t>"off"</a:t>
            </a:r>
            <a:r>
              <a:rPr lang="en-GB"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marL="914400" lvl="1" indent="-311150" algn="l" rtl="0">
              <a:lnSpc>
                <a:spcPct val="135714"/>
              </a:lnSpc>
              <a:spcBef>
                <a:spcPts val="0"/>
              </a:spcBef>
              <a:spcAft>
                <a:spcPts val="0"/>
              </a:spcAft>
              <a:buClr>
                <a:schemeClr val="lt1"/>
              </a:buClr>
              <a:buSzPts val="1300"/>
              <a:buFont typeface="Lato"/>
              <a:buChar char="○"/>
            </a:pPr>
            <a:r>
              <a:rPr lang="en-GB" sz="1050">
                <a:solidFill>
                  <a:srgbClr val="D4D4D4"/>
                </a:solidFill>
                <a:highlight>
                  <a:srgbClr val="1E1E1E"/>
                </a:highlight>
                <a:latin typeface="Courier New"/>
                <a:ea typeface="Courier New"/>
                <a:cs typeface="Courier New"/>
                <a:sym typeface="Courier New"/>
              </a:rPr>
              <a:t>plt.show()</a:t>
            </a:r>
            <a:endParaRPr sz="1050">
              <a:solidFill>
                <a:srgbClr val="D4D4D4"/>
              </a:solidFill>
              <a:highlight>
                <a:srgbClr val="1E1E1E"/>
              </a:highlight>
              <a:latin typeface="Courier New"/>
              <a:ea typeface="Courier New"/>
              <a:cs typeface="Courier New"/>
              <a:sym typeface="Courier New"/>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Overview Grid:</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Present a grid of 4x4 images to provide a visual summary of the dataset.</a:t>
            </a:r>
            <a:endParaRPr sz="1300">
              <a:solidFill>
                <a:schemeClr val="lt1"/>
              </a:solidFill>
              <a:latin typeface="Lato"/>
              <a:ea typeface="Lato"/>
              <a:cs typeface="Lato"/>
              <a:sym typeface="Lato"/>
            </a:endParaRPr>
          </a:p>
          <a:p>
            <a:pPr marL="914400" lvl="1" indent="-295275" algn="l" rtl="0">
              <a:lnSpc>
                <a:spcPct val="135714"/>
              </a:lnSpc>
              <a:spcBef>
                <a:spcPts val="0"/>
              </a:spcBef>
              <a:spcAft>
                <a:spcPts val="0"/>
              </a:spcAft>
              <a:buSzPts val="1050"/>
              <a:buFont typeface="Courier New"/>
              <a:buChar char="○"/>
            </a:pPr>
            <a:r>
              <a:rPr lang="en-GB" sz="1050">
                <a:solidFill>
                  <a:srgbClr val="D4D4D4"/>
                </a:solidFill>
                <a:highlight>
                  <a:srgbClr val="1E1E1E"/>
                </a:highlight>
                <a:latin typeface="Courier New"/>
                <a:ea typeface="Courier New"/>
                <a:cs typeface="Courier New"/>
                <a:sym typeface="Courier New"/>
              </a:rPr>
              <a:t>m=</a:t>
            </a:r>
            <a:r>
              <a:rPr lang="en-GB" sz="1050">
                <a:solidFill>
                  <a:srgbClr val="B5CEA8"/>
                </a:solidFill>
                <a:highlight>
                  <a:srgbClr val="1E1E1E"/>
                </a:highlight>
                <a:latin typeface="Courier New"/>
                <a:ea typeface="Courier New"/>
                <a:cs typeface="Courier New"/>
                <a:sym typeface="Courier New"/>
              </a:rPr>
              <a:t>4</a:t>
            </a:r>
            <a:endParaRPr sz="1050">
              <a:solidFill>
                <a:srgbClr val="B5CEA8"/>
              </a:solidFill>
              <a:highlight>
                <a:srgbClr val="1E1E1E"/>
              </a:highlight>
              <a:latin typeface="Courier New"/>
              <a:ea typeface="Courier New"/>
              <a:cs typeface="Courier New"/>
              <a:sym typeface="Courier New"/>
            </a:endParaRPr>
          </a:p>
          <a:p>
            <a:pPr marL="914400" lvl="1" indent="-295275" algn="l" rtl="0">
              <a:lnSpc>
                <a:spcPct val="135714"/>
              </a:lnSpc>
              <a:spcBef>
                <a:spcPts val="0"/>
              </a:spcBef>
              <a:spcAft>
                <a:spcPts val="0"/>
              </a:spcAft>
              <a:buSzPts val="1050"/>
              <a:buFont typeface="Courier New"/>
              <a:buChar char="○"/>
            </a:pPr>
            <a:r>
              <a:rPr lang="en-GB" sz="1050">
                <a:solidFill>
                  <a:srgbClr val="D4D4D4"/>
                </a:solidFill>
                <a:highlight>
                  <a:srgbClr val="1E1E1E"/>
                </a:highlight>
                <a:latin typeface="Courier New"/>
                <a:ea typeface="Courier New"/>
                <a:cs typeface="Courier New"/>
                <a:sym typeface="Courier New"/>
              </a:rPr>
              <a:t>k=</a:t>
            </a:r>
            <a:r>
              <a:rPr lang="en-GB" sz="1050">
                <a:solidFill>
                  <a:srgbClr val="B5CEA8"/>
                </a:solidFill>
                <a:highlight>
                  <a:srgbClr val="1E1E1E"/>
                </a:highlight>
                <a:latin typeface="Courier New"/>
                <a:ea typeface="Courier New"/>
                <a:cs typeface="Courier New"/>
                <a:sym typeface="Courier New"/>
              </a:rPr>
              <a:t>0</a:t>
            </a:r>
            <a:endParaRPr sz="1050">
              <a:solidFill>
                <a:srgbClr val="B5CEA8"/>
              </a:solidFill>
              <a:highlight>
                <a:srgbClr val="1E1E1E"/>
              </a:highlight>
              <a:latin typeface="Courier New"/>
              <a:ea typeface="Courier New"/>
              <a:cs typeface="Courier New"/>
              <a:sym typeface="Courier New"/>
            </a:endParaRPr>
          </a:p>
          <a:p>
            <a:pPr marL="914400" lvl="1" indent="-295275" algn="l" rtl="0">
              <a:lnSpc>
                <a:spcPct val="135714"/>
              </a:lnSpc>
              <a:spcBef>
                <a:spcPts val="0"/>
              </a:spcBef>
              <a:spcAft>
                <a:spcPts val="0"/>
              </a:spcAft>
              <a:buSzPts val="1050"/>
              <a:buFont typeface="Courier New"/>
              <a:buChar char="○"/>
            </a:pPr>
            <a:r>
              <a:rPr lang="en-GB" sz="1050">
                <a:solidFill>
                  <a:srgbClr val="D4D4D4"/>
                </a:solidFill>
                <a:highlight>
                  <a:srgbClr val="1E1E1E"/>
                </a:highlight>
                <a:latin typeface="Courier New"/>
                <a:ea typeface="Courier New"/>
                <a:cs typeface="Courier New"/>
                <a:sym typeface="Courier New"/>
              </a:rPr>
              <a:t>plt.figure(figsize=(</a:t>
            </a:r>
            <a:r>
              <a:rPr lang="en-GB" sz="1050">
                <a:solidFill>
                  <a:srgbClr val="B5CEA8"/>
                </a:solidFill>
                <a:highlight>
                  <a:srgbClr val="1E1E1E"/>
                </a:highlight>
                <a:latin typeface="Courier New"/>
                <a:ea typeface="Courier New"/>
                <a:cs typeface="Courier New"/>
                <a:sym typeface="Courier New"/>
              </a:rPr>
              <a:t>4</a:t>
            </a:r>
            <a:r>
              <a:rPr lang="en-GB" sz="1050">
                <a:solidFill>
                  <a:srgbClr val="D4D4D4"/>
                </a:solidFill>
                <a:highlight>
                  <a:srgbClr val="1E1E1E"/>
                </a:highlight>
                <a:latin typeface="Courier New"/>
                <a:ea typeface="Courier New"/>
                <a:cs typeface="Courier New"/>
                <a:sym typeface="Courier New"/>
              </a:rPr>
              <a:t>,</a:t>
            </a:r>
            <a:r>
              <a:rPr lang="en-GB" sz="1050">
                <a:solidFill>
                  <a:srgbClr val="B5CEA8"/>
                </a:solidFill>
                <a:highlight>
                  <a:srgbClr val="1E1E1E"/>
                </a:highlight>
                <a:latin typeface="Courier New"/>
                <a:ea typeface="Courier New"/>
                <a:cs typeface="Courier New"/>
                <a:sym typeface="Courier New"/>
              </a:rPr>
              <a:t>4</a:t>
            </a:r>
            <a:r>
              <a:rPr lang="en-GB"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marL="914400" lvl="1" indent="-295275" algn="l" rtl="0">
              <a:lnSpc>
                <a:spcPct val="135714"/>
              </a:lnSpc>
              <a:spcBef>
                <a:spcPts val="0"/>
              </a:spcBef>
              <a:spcAft>
                <a:spcPts val="0"/>
              </a:spcAft>
              <a:buSzPts val="1050"/>
              <a:buFont typeface="Courier New"/>
              <a:buChar char="○"/>
            </a:pPr>
            <a:r>
              <a:rPr lang="en-GB" sz="1050">
                <a:solidFill>
                  <a:srgbClr val="569CD6"/>
                </a:solidFill>
                <a:highlight>
                  <a:srgbClr val="1E1E1E"/>
                </a:highlight>
                <a:latin typeface="Courier New"/>
                <a:ea typeface="Courier New"/>
                <a:cs typeface="Courier New"/>
                <a:sym typeface="Courier New"/>
              </a:rPr>
              <a:t>for</a:t>
            </a:r>
            <a:r>
              <a:rPr lang="en-GB" sz="1050">
                <a:solidFill>
                  <a:srgbClr val="D4D4D4"/>
                </a:solidFill>
                <a:highlight>
                  <a:srgbClr val="1E1E1E"/>
                </a:highlight>
                <a:latin typeface="Courier New"/>
                <a:ea typeface="Courier New"/>
                <a:cs typeface="Courier New"/>
                <a:sym typeface="Courier New"/>
              </a:rPr>
              <a:t> i </a:t>
            </a:r>
            <a:r>
              <a:rPr lang="en-GB" sz="1050">
                <a:solidFill>
                  <a:srgbClr val="569CD6"/>
                </a:solidFill>
                <a:highlight>
                  <a:srgbClr val="1E1E1E"/>
                </a:highlight>
                <a:latin typeface="Courier New"/>
                <a:ea typeface="Courier New"/>
                <a:cs typeface="Courier New"/>
                <a:sym typeface="Courier New"/>
              </a:rPr>
              <a:t>in</a:t>
            </a:r>
            <a:r>
              <a:rPr lang="en-GB" sz="1050">
                <a:solidFill>
                  <a:srgbClr val="D4D4D4"/>
                </a:solidFill>
                <a:highlight>
                  <a:srgbClr val="1E1E1E"/>
                </a:highlight>
                <a:latin typeface="Courier New"/>
                <a:ea typeface="Courier New"/>
                <a:cs typeface="Courier New"/>
                <a:sym typeface="Courier New"/>
              </a:rPr>
              <a:t> range(</a:t>
            </a:r>
            <a:r>
              <a:rPr lang="en-GB" sz="1050">
                <a:solidFill>
                  <a:srgbClr val="B5CEA8"/>
                </a:solidFill>
                <a:highlight>
                  <a:srgbClr val="1E1E1E"/>
                </a:highlight>
                <a:latin typeface="Courier New"/>
                <a:ea typeface="Courier New"/>
                <a:cs typeface="Courier New"/>
                <a:sym typeface="Courier New"/>
              </a:rPr>
              <a:t>0</a:t>
            </a:r>
            <a:r>
              <a:rPr lang="en-GB" sz="1050">
                <a:solidFill>
                  <a:srgbClr val="D4D4D4"/>
                </a:solidFill>
                <a:highlight>
                  <a:srgbClr val="1E1E1E"/>
                </a:highlight>
                <a:latin typeface="Courier New"/>
                <a:ea typeface="Courier New"/>
                <a:cs typeface="Courier New"/>
                <a:sym typeface="Courier New"/>
              </a:rPr>
              <a:t>,m):</a:t>
            </a:r>
            <a:endParaRPr sz="1050">
              <a:solidFill>
                <a:srgbClr val="D4D4D4"/>
              </a:solidFill>
              <a:highlight>
                <a:srgbClr val="1E1E1E"/>
              </a:highlight>
              <a:latin typeface="Courier New"/>
              <a:ea typeface="Courier New"/>
              <a:cs typeface="Courier New"/>
              <a:sym typeface="Courier New"/>
            </a:endParaRPr>
          </a:p>
          <a:p>
            <a:pPr marL="914400" lvl="1" indent="-295275" algn="l" rtl="0">
              <a:lnSpc>
                <a:spcPct val="135714"/>
              </a:lnSpc>
              <a:spcBef>
                <a:spcPts val="0"/>
              </a:spcBef>
              <a:spcAft>
                <a:spcPts val="0"/>
              </a:spcAft>
              <a:buSzPts val="1050"/>
              <a:buFont typeface="Courier New"/>
              <a:buChar char="○"/>
            </a:pPr>
            <a:r>
              <a:rPr lang="en-GB" sz="1050">
                <a:solidFill>
                  <a:srgbClr val="D4D4D4"/>
                </a:solidFill>
                <a:highlight>
                  <a:srgbClr val="1E1E1E"/>
                </a:highlight>
                <a:latin typeface="Courier New"/>
                <a:ea typeface="Courier New"/>
                <a:cs typeface="Courier New"/>
                <a:sym typeface="Courier New"/>
              </a:rPr>
              <a:t>    </a:t>
            </a:r>
            <a:r>
              <a:rPr lang="en-GB" sz="1050">
                <a:solidFill>
                  <a:srgbClr val="569CD6"/>
                </a:solidFill>
                <a:highlight>
                  <a:srgbClr val="1E1E1E"/>
                </a:highlight>
                <a:latin typeface="Courier New"/>
                <a:ea typeface="Courier New"/>
                <a:cs typeface="Courier New"/>
                <a:sym typeface="Courier New"/>
              </a:rPr>
              <a:t>for</a:t>
            </a:r>
            <a:r>
              <a:rPr lang="en-GB" sz="1050">
                <a:solidFill>
                  <a:srgbClr val="D4D4D4"/>
                </a:solidFill>
                <a:highlight>
                  <a:srgbClr val="1E1E1E"/>
                </a:highlight>
                <a:latin typeface="Courier New"/>
                <a:ea typeface="Courier New"/>
                <a:cs typeface="Courier New"/>
                <a:sym typeface="Courier New"/>
              </a:rPr>
              <a:t> j </a:t>
            </a:r>
            <a:r>
              <a:rPr lang="en-GB" sz="1050">
                <a:solidFill>
                  <a:srgbClr val="569CD6"/>
                </a:solidFill>
                <a:highlight>
                  <a:srgbClr val="1E1E1E"/>
                </a:highlight>
                <a:latin typeface="Courier New"/>
                <a:ea typeface="Courier New"/>
                <a:cs typeface="Courier New"/>
                <a:sym typeface="Courier New"/>
              </a:rPr>
              <a:t>in</a:t>
            </a:r>
            <a:r>
              <a:rPr lang="en-GB" sz="1050">
                <a:solidFill>
                  <a:srgbClr val="D4D4D4"/>
                </a:solidFill>
                <a:highlight>
                  <a:srgbClr val="1E1E1E"/>
                </a:highlight>
                <a:latin typeface="Courier New"/>
                <a:ea typeface="Courier New"/>
                <a:cs typeface="Courier New"/>
                <a:sym typeface="Courier New"/>
              </a:rPr>
              <a:t> range(</a:t>
            </a:r>
            <a:r>
              <a:rPr lang="en-GB" sz="1050">
                <a:solidFill>
                  <a:srgbClr val="B5CEA8"/>
                </a:solidFill>
                <a:highlight>
                  <a:srgbClr val="1E1E1E"/>
                </a:highlight>
                <a:latin typeface="Courier New"/>
                <a:ea typeface="Courier New"/>
                <a:cs typeface="Courier New"/>
                <a:sym typeface="Courier New"/>
              </a:rPr>
              <a:t>0</a:t>
            </a:r>
            <a:r>
              <a:rPr lang="en-GB" sz="1050">
                <a:solidFill>
                  <a:srgbClr val="D4D4D4"/>
                </a:solidFill>
                <a:highlight>
                  <a:srgbClr val="1E1E1E"/>
                </a:highlight>
                <a:latin typeface="Courier New"/>
                <a:ea typeface="Courier New"/>
                <a:cs typeface="Courier New"/>
                <a:sym typeface="Courier New"/>
              </a:rPr>
              <a:t>,m):</a:t>
            </a:r>
            <a:endParaRPr sz="1050">
              <a:solidFill>
                <a:srgbClr val="D4D4D4"/>
              </a:solidFill>
              <a:highlight>
                <a:srgbClr val="1E1E1E"/>
              </a:highlight>
              <a:latin typeface="Courier New"/>
              <a:ea typeface="Courier New"/>
              <a:cs typeface="Courier New"/>
              <a:sym typeface="Courier New"/>
            </a:endParaRPr>
          </a:p>
          <a:p>
            <a:pPr marL="914400" lvl="1" indent="-295275" algn="l" rtl="0">
              <a:lnSpc>
                <a:spcPct val="135714"/>
              </a:lnSpc>
              <a:spcBef>
                <a:spcPts val="0"/>
              </a:spcBef>
              <a:spcAft>
                <a:spcPts val="0"/>
              </a:spcAft>
              <a:buClr>
                <a:srgbClr val="D4D4D4"/>
              </a:buClr>
              <a:buSzPts val="1050"/>
              <a:buFont typeface="Courier New"/>
              <a:buChar char="○"/>
            </a:pPr>
            <a:r>
              <a:rPr lang="en-GB" sz="1050">
                <a:solidFill>
                  <a:srgbClr val="D4D4D4"/>
                </a:solidFill>
                <a:highlight>
                  <a:srgbClr val="1E1E1E"/>
                </a:highlight>
                <a:latin typeface="Courier New"/>
                <a:ea typeface="Courier New"/>
                <a:cs typeface="Courier New"/>
                <a:sym typeface="Courier New"/>
              </a:rPr>
              <a:t>        plt.subplot2grid((m,m),(i,j))</a:t>
            </a:r>
            <a:endParaRPr sz="1050">
              <a:solidFill>
                <a:srgbClr val="D4D4D4"/>
              </a:solidFill>
              <a:highlight>
                <a:srgbClr val="1E1E1E"/>
              </a:highlight>
              <a:latin typeface="Courier New"/>
              <a:ea typeface="Courier New"/>
              <a:cs typeface="Courier New"/>
              <a:sym typeface="Courier New"/>
            </a:endParaRPr>
          </a:p>
          <a:p>
            <a:pPr marL="914400" lvl="1" indent="-295275" algn="l" rtl="0">
              <a:lnSpc>
                <a:spcPct val="135714"/>
              </a:lnSpc>
              <a:spcBef>
                <a:spcPts val="0"/>
              </a:spcBef>
              <a:spcAft>
                <a:spcPts val="0"/>
              </a:spcAft>
              <a:buClr>
                <a:srgbClr val="D4D4D4"/>
              </a:buClr>
              <a:buSzPts val="1050"/>
              <a:buFont typeface="Courier New"/>
              <a:buChar char="○"/>
            </a:pPr>
            <a:r>
              <a:rPr lang="en-GB" sz="1050">
                <a:solidFill>
                  <a:srgbClr val="D4D4D4"/>
                </a:solidFill>
                <a:highlight>
                  <a:srgbClr val="1E1E1E"/>
                </a:highlight>
                <a:latin typeface="Courier New"/>
                <a:ea typeface="Courier New"/>
                <a:cs typeface="Courier New"/>
                <a:sym typeface="Courier New"/>
              </a:rPr>
              <a:t>        plt.imshow(train_images[k])</a:t>
            </a:r>
            <a:endParaRPr sz="1050">
              <a:solidFill>
                <a:srgbClr val="D4D4D4"/>
              </a:solidFill>
              <a:highlight>
                <a:srgbClr val="1E1E1E"/>
              </a:highlight>
              <a:latin typeface="Courier New"/>
              <a:ea typeface="Courier New"/>
              <a:cs typeface="Courier New"/>
              <a:sym typeface="Courier New"/>
            </a:endParaRPr>
          </a:p>
          <a:p>
            <a:pPr marL="914400" lvl="1" indent="-295275" algn="l" rtl="0">
              <a:lnSpc>
                <a:spcPct val="135714"/>
              </a:lnSpc>
              <a:spcBef>
                <a:spcPts val="0"/>
              </a:spcBef>
              <a:spcAft>
                <a:spcPts val="0"/>
              </a:spcAft>
              <a:buSzPts val="1050"/>
              <a:buFont typeface="Courier New"/>
              <a:buChar char="○"/>
            </a:pPr>
            <a:r>
              <a:rPr lang="en-GB" sz="1050">
                <a:solidFill>
                  <a:srgbClr val="D4D4D4"/>
                </a:solidFill>
                <a:highlight>
                  <a:srgbClr val="1E1E1E"/>
                </a:highlight>
                <a:latin typeface="Courier New"/>
                <a:ea typeface="Courier New"/>
                <a:cs typeface="Courier New"/>
                <a:sym typeface="Courier New"/>
              </a:rPr>
              <a:t>        k=k+</a:t>
            </a:r>
            <a:r>
              <a:rPr lang="en-GB" sz="1050">
                <a:solidFill>
                  <a:srgbClr val="B5CEA8"/>
                </a:solidFill>
                <a:highlight>
                  <a:srgbClr val="1E1E1E"/>
                </a:highlight>
                <a:latin typeface="Courier New"/>
                <a:ea typeface="Courier New"/>
                <a:cs typeface="Courier New"/>
                <a:sym typeface="Courier New"/>
              </a:rPr>
              <a:t>1</a:t>
            </a:r>
            <a:endParaRPr sz="1050">
              <a:solidFill>
                <a:srgbClr val="B5CEA8"/>
              </a:solidFill>
              <a:highlight>
                <a:srgbClr val="1E1E1E"/>
              </a:highlight>
              <a:latin typeface="Courier New"/>
              <a:ea typeface="Courier New"/>
              <a:cs typeface="Courier New"/>
              <a:sym typeface="Courier New"/>
            </a:endParaRPr>
          </a:p>
          <a:p>
            <a:pPr marL="914400" lvl="1" indent="-295275" algn="l" rtl="0">
              <a:lnSpc>
                <a:spcPct val="135714"/>
              </a:lnSpc>
              <a:spcBef>
                <a:spcPts val="0"/>
              </a:spcBef>
              <a:spcAft>
                <a:spcPts val="0"/>
              </a:spcAft>
              <a:buSzPts val="1050"/>
              <a:buFont typeface="Courier New"/>
              <a:buChar char="○"/>
            </a:pPr>
            <a:r>
              <a:rPr lang="en-GB" sz="1050">
                <a:solidFill>
                  <a:srgbClr val="D4D4D4"/>
                </a:solidFill>
                <a:highlight>
                  <a:srgbClr val="1E1E1E"/>
                </a:highlight>
                <a:latin typeface="Courier New"/>
                <a:ea typeface="Courier New"/>
                <a:cs typeface="Courier New"/>
                <a:sym typeface="Courier New"/>
              </a:rPr>
              <a:t>        plt.axis(</a:t>
            </a:r>
            <a:r>
              <a:rPr lang="en-GB" sz="1050">
                <a:solidFill>
                  <a:srgbClr val="CE9178"/>
                </a:solidFill>
                <a:highlight>
                  <a:srgbClr val="1E1E1E"/>
                </a:highlight>
                <a:latin typeface="Courier New"/>
                <a:ea typeface="Courier New"/>
                <a:cs typeface="Courier New"/>
                <a:sym typeface="Courier New"/>
              </a:rPr>
              <a:t>"off"</a:t>
            </a:r>
            <a:r>
              <a:rPr lang="en-GB"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marL="914400" lvl="1" indent="-295275" algn="l" rtl="0">
              <a:lnSpc>
                <a:spcPct val="135714"/>
              </a:lnSpc>
              <a:spcBef>
                <a:spcPts val="0"/>
              </a:spcBef>
              <a:spcAft>
                <a:spcPts val="0"/>
              </a:spcAft>
              <a:buClr>
                <a:srgbClr val="D4D4D4"/>
              </a:buClr>
              <a:buSzPts val="1050"/>
              <a:buFont typeface="Courier New"/>
              <a:buChar char="○"/>
            </a:pPr>
            <a:r>
              <a:rPr lang="en-GB" sz="1050">
                <a:solidFill>
                  <a:srgbClr val="D4D4D4"/>
                </a:solidFill>
                <a:highlight>
                  <a:srgbClr val="1E1E1E"/>
                </a:highlight>
                <a:latin typeface="Courier New"/>
                <a:ea typeface="Courier New"/>
                <a:cs typeface="Courier New"/>
                <a:sym typeface="Courier New"/>
              </a:rPr>
              <a:t>plt.show()</a:t>
            </a:r>
            <a:endParaRPr sz="1050">
              <a:solidFill>
                <a:srgbClr val="D4D4D4"/>
              </a:solidFill>
              <a:highlight>
                <a:srgbClr val="1E1E1E"/>
              </a:highlight>
              <a:latin typeface="Courier New"/>
              <a:ea typeface="Courier New"/>
              <a:cs typeface="Courier New"/>
              <a:sym typeface="Courier New"/>
            </a:endParaRPr>
          </a:p>
          <a:p>
            <a:pPr marL="457200" lvl="0" indent="0" algn="l" rtl="0">
              <a:spcBef>
                <a:spcPts val="0"/>
              </a:spcBef>
              <a:spcAft>
                <a:spcPts val="0"/>
              </a:spcAft>
              <a:buNone/>
            </a:pPr>
            <a:endParaRPr sz="1300">
              <a:solidFill>
                <a:schemeClr val="lt1"/>
              </a:solidFill>
              <a:latin typeface="Lato"/>
              <a:ea typeface="Lato"/>
              <a:cs typeface="Lato"/>
              <a:sym typeface="Lato"/>
            </a:endParaRPr>
          </a:p>
        </p:txBody>
      </p:sp>
      <p:pic>
        <p:nvPicPr>
          <p:cNvPr id="211" name="Google Shape;211;p20"/>
          <p:cNvPicPr preferRelativeResize="0"/>
          <p:nvPr/>
        </p:nvPicPr>
        <p:blipFill>
          <a:blip r:embed="rId3">
            <a:alphaModFix/>
          </a:blip>
          <a:stretch>
            <a:fillRect/>
          </a:stretch>
        </p:blipFill>
        <p:spPr>
          <a:xfrm>
            <a:off x="6621025" y="186475"/>
            <a:ext cx="2360700" cy="2036144"/>
          </a:xfrm>
          <a:prstGeom prst="rect">
            <a:avLst/>
          </a:prstGeom>
          <a:noFill/>
          <a:ln>
            <a:noFill/>
          </a:ln>
        </p:spPr>
      </p:pic>
      <p:pic>
        <p:nvPicPr>
          <p:cNvPr id="212" name="Google Shape;212;p20"/>
          <p:cNvPicPr preferRelativeResize="0"/>
          <p:nvPr/>
        </p:nvPicPr>
        <p:blipFill>
          <a:blip r:embed="rId4">
            <a:alphaModFix/>
          </a:blip>
          <a:stretch>
            <a:fillRect/>
          </a:stretch>
        </p:blipFill>
        <p:spPr>
          <a:xfrm>
            <a:off x="6621037" y="2749950"/>
            <a:ext cx="2258375" cy="2238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1"/>
          <p:cNvSpPr txBox="1">
            <a:spLocks noGrp="1"/>
          </p:cNvSpPr>
          <p:nvPr>
            <p:ph type="title"/>
          </p:nvPr>
        </p:nvSpPr>
        <p:spPr>
          <a:xfrm>
            <a:off x="0" y="38850"/>
            <a:ext cx="9105900" cy="5058000"/>
          </a:xfrm>
          <a:prstGeom prst="rect">
            <a:avLst/>
          </a:prstGeom>
        </p:spPr>
        <p:txBody>
          <a:bodyPr spcFirstLastPara="1" wrap="square" lIns="91425" tIns="91425" rIns="91425" bIns="91425" anchor="t" anchorCtr="0">
            <a:normAutofit/>
          </a:bodyPr>
          <a:lstStyle/>
          <a:p>
            <a:pPr marL="2743200" lvl="0" indent="457200" algn="l" rtl="0">
              <a:spcBef>
                <a:spcPts val="0"/>
              </a:spcBef>
              <a:spcAft>
                <a:spcPts val="0"/>
              </a:spcAft>
              <a:buNone/>
            </a:pPr>
            <a:r>
              <a:rPr lang="en-GB" sz="1850" b="1"/>
              <a:t>DATA PREPROCESSING</a:t>
            </a:r>
            <a:endParaRPr sz="1850" b="1"/>
          </a:p>
          <a:p>
            <a:pPr marL="0" lvl="0" indent="0" algn="l" rtl="0">
              <a:spcBef>
                <a:spcPts val="0"/>
              </a:spcBef>
              <a:spcAft>
                <a:spcPts val="0"/>
              </a:spcAft>
              <a:buNone/>
            </a:pPr>
            <a:endParaRPr sz="1700"/>
          </a:p>
          <a:p>
            <a:pPr marL="457200" lvl="0" indent="-308610" algn="l" rtl="0">
              <a:spcBef>
                <a:spcPts val="0"/>
              </a:spcBef>
              <a:spcAft>
                <a:spcPts val="0"/>
              </a:spcAft>
              <a:buSzPct val="100000"/>
              <a:buChar char="●"/>
            </a:pPr>
            <a:r>
              <a:rPr lang="en-GB" sz="1400" b="1"/>
              <a:t>Normalization Explanation:</a:t>
            </a:r>
            <a:endParaRPr sz="1400" b="1"/>
          </a:p>
          <a:p>
            <a:pPr marL="914400" lvl="1" indent="-308610" algn="l" rtl="0">
              <a:spcBef>
                <a:spcPts val="0"/>
              </a:spcBef>
              <a:spcAft>
                <a:spcPts val="0"/>
              </a:spcAft>
              <a:buSzPct val="100000"/>
              <a:buChar char="○"/>
            </a:pPr>
            <a:r>
              <a:rPr lang="en-GB" sz="1400"/>
              <a:t>Normalization is a crucial step in preparing image data for training machine learning models.</a:t>
            </a:r>
            <a:endParaRPr sz="1400"/>
          </a:p>
          <a:p>
            <a:pPr marL="914400" lvl="1" indent="-308610" algn="l" rtl="0">
              <a:spcBef>
                <a:spcPts val="0"/>
              </a:spcBef>
              <a:spcAft>
                <a:spcPts val="0"/>
              </a:spcAft>
              <a:buSzPct val="100000"/>
              <a:buChar char="○"/>
            </a:pPr>
            <a:r>
              <a:rPr lang="en-GB" sz="1400"/>
              <a:t>In the context of image data, pixel values typically range from 0 to 255 for each color channel (0 for black, 255 for white).</a:t>
            </a:r>
            <a:endParaRPr sz="1400"/>
          </a:p>
          <a:p>
            <a:pPr marL="914400" lvl="1" indent="-308610" algn="l" rtl="0">
              <a:spcBef>
                <a:spcPts val="0"/>
              </a:spcBef>
              <a:spcAft>
                <a:spcPts val="0"/>
              </a:spcAft>
              <a:buSzPct val="100000"/>
              <a:buChar char="○"/>
            </a:pPr>
            <a:r>
              <a:rPr lang="en-GB" sz="1400"/>
              <a:t>Normalization involves scaling these pixel values to a standardized range, often [0, 1], by dividing each pixel value by the maximum (255).</a:t>
            </a:r>
            <a:endParaRPr sz="1400"/>
          </a:p>
          <a:p>
            <a:pPr marL="0" lvl="0" indent="0" algn="l" rtl="0">
              <a:spcBef>
                <a:spcPts val="0"/>
              </a:spcBef>
              <a:spcAft>
                <a:spcPts val="0"/>
              </a:spcAft>
              <a:buNone/>
            </a:pPr>
            <a:endParaRPr sz="1400"/>
          </a:p>
          <a:p>
            <a:pPr marL="2743200" lvl="0" indent="0" algn="l" rtl="0">
              <a:spcBef>
                <a:spcPts val="0"/>
              </a:spcBef>
              <a:spcAft>
                <a:spcPts val="0"/>
              </a:spcAft>
              <a:buNone/>
            </a:pPr>
            <a:r>
              <a:rPr lang="en-GB" sz="1400"/>
              <a:t>	train_images = train_images / 255</a:t>
            </a:r>
            <a:endParaRPr sz="1400"/>
          </a:p>
          <a:p>
            <a:pPr marL="2743200" lvl="0" indent="457200" algn="l" rtl="0">
              <a:spcBef>
                <a:spcPts val="0"/>
              </a:spcBef>
              <a:spcAft>
                <a:spcPts val="0"/>
              </a:spcAft>
              <a:buNone/>
            </a:pPr>
            <a:r>
              <a:rPr lang="en-GB" sz="1400"/>
              <a:t>test_images = test_images / 255</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457200" lvl="0" indent="-308610" algn="l" rtl="0">
              <a:spcBef>
                <a:spcPts val="0"/>
              </a:spcBef>
              <a:spcAft>
                <a:spcPts val="0"/>
              </a:spcAft>
              <a:buSzPct val="100000"/>
              <a:buChar char="●"/>
            </a:pPr>
            <a:r>
              <a:rPr lang="en-GB" sz="1400" b="1"/>
              <a:t>Importance of Normalization:</a:t>
            </a:r>
            <a:endParaRPr sz="1400" b="1"/>
          </a:p>
          <a:p>
            <a:pPr marL="457200" lvl="0" indent="0" algn="l" rtl="0">
              <a:spcBef>
                <a:spcPts val="0"/>
              </a:spcBef>
              <a:spcAft>
                <a:spcPts val="0"/>
              </a:spcAft>
              <a:buNone/>
            </a:pPr>
            <a:endParaRPr sz="1400"/>
          </a:p>
          <a:p>
            <a:pPr marL="914400" lvl="1" indent="-308610" algn="l" rtl="0">
              <a:spcBef>
                <a:spcPts val="0"/>
              </a:spcBef>
              <a:spcAft>
                <a:spcPts val="0"/>
              </a:spcAft>
              <a:buSzPct val="100000"/>
              <a:buChar char="○"/>
            </a:pPr>
            <a:r>
              <a:rPr lang="en-GB" sz="1400"/>
              <a:t>Ensures that pixel values are within a consistent and manageable range.</a:t>
            </a:r>
            <a:endParaRPr sz="1400"/>
          </a:p>
          <a:p>
            <a:pPr marL="914400" lvl="1" indent="-308610" algn="l" rtl="0">
              <a:spcBef>
                <a:spcPts val="0"/>
              </a:spcBef>
              <a:spcAft>
                <a:spcPts val="0"/>
              </a:spcAft>
              <a:buSzPct val="100000"/>
              <a:buChar char="○"/>
            </a:pPr>
            <a:r>
              <a:rPr lang="en-GB" sz="1400"/>
              <a:t>Aids in model convergence during training, preventing large weights and potential instability.</a:t>
            </a:r>
            <a:endParaRPr sz="1400"/>
          </a:p>
          <a:p>
            <a:pPr marL="914400" lvl="1" indent="-308610" algn="l" rtl="0">
              <a:spcBef>
                <a:spcPts val="0"/>
              </a:spcBef>
              <a:spcAft>
                <a:spcPts val="0"/>
              </a:spcAft>
              <a:buSzPct val="100000"/>
              <a:buChar char="○"/>
            </a:pPr>
            <a:r>
              <a:rPr lang="en-GB" sz="1400"/>
              <a:t>Facilitates faster training and improved model generalization.</a:t>
            </a:r>
            <a:endParaRPr sz="1400"/>
          </a:p>
          <a:p>
            <a:pPr marL="0" lvl="0" indent="0" algn="l" rtl="0">
              <a:spcBef>
                <a:spcPts val="0"/>
              </a:spcBef>
              <a:spcAft>
                <a:spcPts val="0"/>
              </a:spcAft>
              <a:buNone/>
            </a:pPr>
            <a:endParaRPr sz="1300"/>
          </a:p>
          <a:p>
            <a:pPr marL="0" lvl="0" indent="0" algn="l" rtl="0">
              <a:spcBef>
                <a:spcPts val="0"/>
              </a:spcBef>
              <a:spcAft>
                <a:spcPts val="0"/>
              </a:spcAft>
              <a:buNone/>
            </a:pPr>
            <a:endParaRPr sz="1700"/>
          </a:p>
          <a:p>
            <a:pPr marL="0" lvl="0" indent="0" algn="l" rtl="0">
              <a:spcBef>
                <a:spcPts val="0"/>
              </a:spcBef>
              <a:spcAft>
                <a:spcPts val="0"/>
              </a:spcAft>
              <a:buNone/>
            </a:pPr>
            <a:endParaRPr sz="1700"/>
          </a:p>
          <a:p>
            <a:pPr marL="0" lvl="0" indent="0" algn="l" rtl="0">
              <a:lnSpc>
                <a:spcPct val="135714"/>
              </a:lnSpc>
              <a:spcBef>
                <a:spcPts val="0"/>
              </a:spcBef>
              <a:spcAft>
                <a:spcPts val="0"/>
              </a:spcAft>
              <a:buNone/>
            </a:pPr>
            <a:endParaRPr sz="1050">
              <a:solidFill>
                <a:srgbClr val="B5CEA8"/>
              </a:solidFill>
              <a:highlight>
                <a:srgbClr val="1E1E1E"/>
              </a:highlight>
              <a:latin typeface="Courier New"/>
              <a:ea typeface="Courier New"/>
              <a:cs typeface="Courier New"/>
              <a:sym typeface="Courier New"/>
            </a:endParaRPr>
          </a:p>
          <a:p>
            <a:pPr marL="0" lvl="0" indent="0" algn="l" rtl="0">
              <a:lnSpc>
                <a:spcPct val="135714"/>
              </a:lnSpc>
              <a:spcBef>
                <a:spcPts val="0"/>
              </a:spcBef>
              <a:spcAft>
                <a:spcPts val="0"/>
              </a:spcAft>
              <a:buNone/>
            </a:pPr>
            <a:endParaRPr sz="1050">
              <a:solidFill>
                <a:srgbClr val="B5CEA8"/>
              </a:solidFill>
              <a:highlight>
                <a:srgbClr val="1E1E1E"/>
              </a:highlight>
              <a:latin typeface="Courier New"/>
              <a:ea typeface="Courier New"/>
              <a:cs typeface="Courier New"/>
              <a:sym typeface="Courier New"/>
            </a:endParaRPr>
          </a:p>
          <a:p>
            <a:pPr marL="0" lvl="0" indent="0" algn="l" rtl="0">
              <a:spcBef>
                <a:spcPts val="0"/>
              </a:spcBef>
              <a:spcAft>
                <a:spcPts val="0"/>
              </a:spcAft>
              <a:buNone/>
            </a:pPr>
            <a:endParaRPr sz="1700"/>
          </a:p>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0" y="0"/>
            <a:ext cx="9144000" cy="5143500"/>
          </a:xfrm>
          <a:prstGeom prst="rect">
            <a:avLst/>
          </a:prstGeom>
        </p:spPr>
        <p:txBody>
          <a:bodyPr spcFirstLastPara="1" wrap="square" lIns="91425" tIns="91425" rIns="91425" bIns="91425" anchor="t" anchorCtr="0">
            <a:normAutofit fontScale="90000"/>
          </a:bodyPr>
          <a:lstStyle/>
          <a:p>
            <a:pPr marL="2743200" lvl="0" indent="457200" algn="l" rtl="0">
              <a:lnSpc>
                <a:spcPct val="160000"/>
              </a:lnSpc>
              <a:spcBef>
                <a:spcPts val="0"/>
              </a:spcBef>
              <a:spcAft>
                <a:spcPts val="0"/>
              </a:spcAft>
              <a:buNone/>
            </a:pPr>
            <a:r>
              <a:rPr lang="en-GB" sz="1850" b="1" dirty="0">
                <a:solidFill>
                  <a:srgbClr val="F9F9F9"/>
                </a:solidFill>
                <a:highlight>
                  <a:srgbClr val="171717"/>
                </a:highlight>
              </a:rPr>
              <a:t>CNN ARCHITECTURE</a:t>
            </a:r>
            <a:endParaRPr sz="1850" b="1" dirty="0">
              <a:solidFill>
                <a:srgbClr val="F9F9F9"/>
              </a:solidFill>
              <a:highlight>
                <a:srgbClr val="171717"/>
              </a:highlight>
            </a:endParaRPr>
          </a:p>
          <a:p>
            <a:pPr marL="0" lvl="0" indent="0" algn="l" rtl="0">
              <a:spcBef>
                <a:spcPts val="400"/>
              </a:spcBef>
              <a:spcAft>
                <a:spcPts val="0"/>
              </a:spcAft>
              <a:buNone/>
            </a:pPr>
            <a:r>
              <a:rPr lang="en-GB" sz="1500" b="1" dirty="0"/>
              <a:t>Sequential Model in </a:t>
            </a:r>
            <a:r>
              <a:rPr lang="en-GB" sz="1500" b="1" dirty="0" err="1"/>
              <a:t>Keras</a:t>
            </a:r>
            <a:r>
              <a:rPr lang="en-GB" sz="1500" b="1" smtClean="0"/>
              <a:t>:</a:t>
            </a:r>
            <a:endParaRPr sz="1500" dirty="0"/>
          </a:p>
          <a:p>
            <a:pPr marL="0" lvl="0" indent="0" algn="l" rtl="0">
              <a:spcBef>
                <a:spcPts val="0"/>
              </a:spcBef>
              <a:spcAft>
                <a:spcPts val="0"/>
              </a:spcAft>
              <a:buNone/>
            </a:pPr>
            <a:r>
              <a:rPr lang="en-GB" sz="1500" dirty="0"/>
              <a:t>The CNN architecture is implemented </a:t>
            </a:r>
            <a:endParaRPr sz="1500" dirty="0"/>
          </a:p>
          <a:p>
            <a:pPr marL="0" lvl="0" indent="0" algn="l" rtl="0">
              <a:spcBef>
                <a:spcPts val="0"/>
              </a:spcBef>
              <a:spcAft>
                <a:spcPts val="0"/>
              </a:spcAft>
              <a:buNone/>
            </a:pPr>
            <a:r>
              <a:rPr lang="en-GB" sz="1500" dirty="0"/>
              <a:t>using  the </a:t>
            </a:r>
            <a:r>
              <a:rPr lang="en-GB" sz="1500" dirty="0" err="1"/>
              <a:t>Keras</a:t>
            </a:r>
            <a:r>
              <a:rPr lang="en-GB" sz="1500" dirty="0"/>
              <a:t> Sequential model, </a:t>
            </a:r>
            <a:endParaRPr sz="1500" dirty="0"/>
          </a:p>
          <a:p>
            <a:pPr marL="0" lvl="0" indent="0" algn="l" rtl="0">
              <a:spcBef>
                <a:spcPts val="0"/>
              </a:spcBef>
              <a:spcAft>
                <a:spcPts val="0"/>
              </a:spcAft>
              <a:buNone/>
            </a:pPr>
            <a:r>
              <a:rPr lang="en-GB" sz="1500" dirty="0"/>
              <a:t>allowing a linear stack of layers.</a:t>
            </a:r>
            <a:endParaRPr sz="1500" dirty="0"/>
          </a:p>
          <a:p>
            <a:pPr marL="0" lvl="0" indent="0" algn="l" rtl="0">
              <a:spcBef>
                <a:spcPts val="0"/>
              </a:spcBef>
              <a:spcAft>
                <a:spcPts val="0"/>
              </a:spcAft>
              <a:buNone/>
            </a:pPr>
            <a:endParaRPr sz="1500" dirty="0"/>
          </a:p>
          <a:p>
            <a:pPr marL="0" lvl="0" indent="0" algn="l" rtl="0">
              <a:spcBef>
                <a:spcPts val="0"/>
              </a:spcBef>
              <a:spcAft>
                <a:spcPts val="0"/>
              </a:spcAft>
              <a:buNone/>
            </a:pPr>
            <a:r>
              <a:rPr lang="en-GB" sz="1500" b="1" dirty="0"/>
              <a:t>Key Layers:</a:t>
            </a:r>
            <a:endParaRPr sz="1500" b="1" dirty="0"/>
          </a:p>
          <a:p>
            <a:pPr marL="0" lvl="0" indent="0" algn="l" rtl="0">
              <a:spcBef>
                <a:spcPts val="0"/>
              </a:spcBef>
              <a:spcAft>
                <a:spcPts val="0"/>
              </a:spcAft>
              <a:buNone/>
            </a:pPr>
            <a:endParaRPr sz="1500" dirty="0"/>
          </a:p>
          <a:p>
            <a:pPr marL="0" lvl="0" indent="0" algn="l" rtl="0">
              <a:spcBef>
                <a:spcPts val="0"/>
              </a:spcBef>
              <a:spcAft>
                <a:spcPts val="0"/>
              </a:spcAft>
              <a:buNone/>
            </a:pPr>
            <a:r>
              <a:rPr lang="en-GB" sz="1500" b="1" dirty="0"/>
              <a:t>Conv2D: </a:t>
            </a:r>
            <a:endParaRPr sz="1500" b="1" dirty="0"/>
          </a:p>
          <a:p>
            <a:pPr marL="0" lvl="0" indent="0" algn="l" rtl="0">
              <a:spcBef>
                <a:spcPts val="0"/>
              </a:spcBef>
              <a:spcAft>
                <a:spcPts val="0"/>
              </a:spcAft>
              <a:buNone/>
            </a:pPr>
            <a:r>
              <a:rPr lang="en-GB" sz="1500" dirty="0"/>
              <a:t>Convolutional layer for feature extraction.</a:t>
            </a:r>
            <a:endParaRPr sz="1500" dirty="0"/>
          </a:p>
          <a:p>
            <a:pPr marL="0" lvl="0" indent="0" algn="l" rtl="0">
              <a:spcBef>
                <a:spcPts val="0"/>
              </a:spcBef>
              <a:spcAft>
                <a:spcPts val="0"/>
              </a:spcAft>
              <a:buNone/>
            </a:pPr>
            <a:endParaRPr sz="1500" dirty="0"/>
          </a:p>
          <a:p>
            <a:pPr marL="0" lvl="0" indent="0" algn="l" rtl="0">
              <a:spcBef>
                <a:spcPts val="0"/>
              </a:spcBef>
              <a:spcAft>
                <a:spcPts val="0"/>
              </a:spcAft>
              <a:buNone/>
            </a:pPr>
            <a:r>
              <a:rPr lang="en-GB" sz="1500" b="1" dirty="0"/>
              <a:t>MaxPooling2D:</a:t>
            </a:r>
            <a:endParaRPr sz="1500" b="1" dirty="0"/>
          </a:p>
          <a:p>
            <a:pPr marL="0" lvl="0" indent="0" algn="l" rtl="0">
              <a:spcBef>
                <a:spcPts val="0"/>
              </a:spcBef>
              <a:spcAft>
                <a:spcPts val="0"/>
              </a:spcAft>
              <a:buNone/>
            </a:pPr>
            <a:r>
              <a:rPr lang="en-GB" sz="1500" dirty="0"/>
              <a:t> </a:t>
            </a:r>
            <a:r>
              <a:rPr lang="en-GB" sz="1500" dirty="0" err="1"/>
              <a:t>Downsampling</a:t>
            </a:r>
            <a:r>
              <a:rPr lang="en-GB" sz="1500" dirty="0"/>
              <a:t> to retain important information.</a:t>
            </a:r>
            <a:endParaRPr sz="1500" dirty="0"/>
          </a:p>
          <a:p>
            <a:pPr marL="0" lvl="0" indent="0" algn="l" rtl="0">
              <a:spcBef>
                <a:spcPts val="0"/>
              </a:spcBef>
              <a:spcAft>
                <a:spcPts val="0"/>
              </a:spcAft>
              <a:buNone/>
            </a:pPr>
            <a:endParaRPr sz="1500" dirty="0"/>
          </a:p>
          <a:p>
            <a:pPr marL="0" lvl="0" indent="0" algn="l" rtl="0">
              <a:spcBef>
                <a:spcPts val="0"/>
              </a:spcBef>
              <a:spcAft>
                <a:spcPts val="0"/>
              </a:spcAft>
              <a:buNone/>
            </a:pPr>
            <a:r>
              <a:rPr lang="en-GB" sz="1500" b="1" dirty="0"/>
              <a:t>Dropout: </a:t>
            </a:r>
            <a:endParaRPr sz="1500" b="1" dirty="0"/>
          </a:p>
          <a:p>
            <a:pPr marL="0" lvl="0" indent="0" algn="l" rtl="0">
              <a:spcBef>
                <a:spcPts val="0"/>
              </a:spcBef>
              <a:spcAft>
                <a:spcPts val="0"/>
              </a:spcAft>
              <a:buNone/>
            </a:pPr>
            <a:r>
              <a:rPr lang="en-GB" sz="1500" dirty="0"/>
              <a:t>Regularization to prevent overfitting.</a:t>
            </a:r>
            <a:endParaRPr sz="1500" dirty="0"/>
          </a:p>
          <a:p>
            <a:pPr marL="0" lvl="0" indent="0" algn="l" rtl="0">
              <a:spcBef>
                <a:spcPts val="0"/>
              </a:spcBef>
              <a:spcAft>
                <a:spcPts val="0"/>
              </a:spcAft>
              <a:buNone/>
            </a:pPr>
            <a:endParaRPr sz="1500" dirty="0"/>
          </a:p>
          <a:p>
            <a:pPr marL="0" lvl="0" indent="0" algn="l" rtl="0">
              <a:spcBef>
                <a:spcPts val="0"/>
              </a:spcBef>
              <a:spcAft>
                <a:spcPts val="0"/>
              </a:spcAft>
              <a:buNone/>
            </a:pPr>
            <a:r>
              <a:rPr lang="en-GB" sz="1500" b="1" dirty="0"/>
              <a:t>Flatten: </a:t>
            </a:r>
            <a:endParaRPr sz="1500" b="1" dirty="0"/>
          </a:p>
          <a:p>
            <a:pPr marL="0" lvl="0" indent="0" algn="l" rtl="0">
              <a:spcBef>
                <a:spcPts val="0"/>
              </a:spcBef>
              <a:spcAft>
                <a:spcPts val="0"/>
              </a:spcAft>
              <a:buNone/>
            </a:pPr>
            <a:r>
              <a:rPr lang="en-GB" sz="1500" dirty="0"/>
              <a:t>Reshapes the output for input to Dense layers.</a:t>
            </a:r>
            <a:endParaRPr sz="1500" dirty="0"/>
          </a:p>
          <a:p>
            <a:pPr marL="0" lvl="0" indent="0" algn="l" rtl="0">
              <a:spcBef>
                <a:spcPts val="0"/>
              </a:spcBef>
              <a:spcAft>
                <a:spcPts val="0"/>
              </a:spcAft>
              <a:buNone/>
            </a:pPr>
            <a:endParaRPr sz="1500" dirty="0"/>
          </a:p>
          <a:p>
            <a:pPr marL="0" lvl="0" indent="0" algn="l" rtl="0">
              <a:spcBef>
                <a:spcPts val="0"/>
              </a:spcBef>
              <a:spcAft>
                <a:spcPts val="0"/>
              </a:spcAft>
              <a:buNone/>
            </a:pPr>
            <a:r>
              <a:rPr lang="en-GB" sz="1500" b="1" dirty="0"/>
              <a:t>Dense: </a:t>
            </a:r>
            <a:endParaRPr sz="1500" b="1" dirty="0"/>
          </a:p>
          <a:p>
            <a:pPr marL="0" lvl="0" indent="0" algn="l" rtl="0">
              <a:spcBef>
                <a:spcPts val="0"/>
              </a:spcBef>
              <a:spcAft>
                <a:spcPts val="0"/>
              </a:spcAft>
              <a:buNone/>
            </a:pPr>
            <a:r>
              <a:rPr lang="en-GB" sz="1500" dirty="0"/>
              <a:t>Fully connected layers for classification.</a:t>
            </a:r>
            <a:endParaRPr sz="1500" dirty="0"/>
          </a:p>
          <a:p>
            <a:pPr marL="0" lvl="0" indent="0" algn="l" rtl="0">
              <a:spcBef>
                <a:spcPts val="0"/>
              </a:spcBef>
              <a:spcAft>
                <a:spcPts val="0"/>
              </a:spcAft>
              <a:buNone/>
            </a:pPr>
            <a:endParaRPr sz="1350" dirty="0"/>
          </a:p>
          <a:p>
            <a:pPr marL="0" lvl="0" indent="0" algn="l" rtl="0">
              <a:spcBef>
                <a:spcPts val="0"/>
              </a:spcBef>
              <a:spcAft>
                <a:spcPts val="0"/>
              </a:spcAft>
              <a:buNone/>
            </a:pPr>
            <a:endParaRPr sz="850" dirty="0"/>
          </a:p>
        </p:txBody>
      </p:sp>
      <p:pic>
        <p:nvPicPr>
          <p:cNvPr id="223" name="Google Shape;223;p22" descr="offset_comp_267026.jpg"/>
          <p:cNvPicPr preferRelativeResize="0"/>
          <p:nvPr/>
        </p:nvPicPr>
        <p:blipFill rotWithShape="1">
          <a:blip r:embed="rId3">
            <a:alphaModFix/>
          </a:blip>
          <a:srcRect l="39740" t="41470" r="17180" b="-6208"/>
          <a:stretch/>
        </p:blipFill>
        <p:spPr>
          <a:xfrm rot="-5400000">
            <a:off x="5710147" y="2704980"/>
            <a:ext cx="2431500" cy="2436000"/>
          </a:xfrm>
          <a:prstGeom prst="diagStripe">
            <a:avLst>
              <a:gd name="adj" fmla="val 50445"/>
            </a:avLst>
          </a:prstGeom>
          <a:noFill/>
          <a:ln>
            <a:noFill/>
          </a:ln>
        </p:spPr>
      </p:pic>
      <p:pic>
        <p:nvPicPr>
          <p:cNvPr id="224" name="Google Shape;224;p22" descr="offset_comp_457517_edited2.jpg"/>
          <p:cNvPicPr preferRelativeResize="0"/>
          <p:nvPr/>
        </p:nvPicPr>
        <p:blipFill rotWithShape="1">
          <a:blip r:embed="rId4">
            <a:alphaModFix/>
          </a:blip>
          <a:srcRect l="28499" t="35784" r="21977" b="-10133"/>
          <a:stretch/>
        </p:blipFill>
        <p:spPr>
          <a:xfrm rot="-5400000">
            <a:off x="5718946" y="1338207"/>
            <a:ext cx="2504700" cy="2509500"/>
          </a:xfrm>
          <a:prstGeom prst="diagStripe">
            <a:avLst>
              <a:gd name="adj" fmla="val 50445"/>
            </a:avLst>
          </a:prstGeom>
          <a:noFill/>
          <a:ln>
            <a:noFill/>
          </a:ln>
        </p:spPr>
      </p:pic>
      <p:pic>
        <p:nvPicPr>
          <p:cNvPr id="225" name="Google Shape;225;p22" descr="offset_comp_442889_edtied2.jpg"/>
          <p:cNvPicPr preferRelativeResize="0"/>
          <p:nvPr/>
        </p:nvPicPr>
        <p:blipFill rotWithShape="1">
          <a:blip r:embed="rId5">
            <a:alphaModFix/>
          </a:blip>
          <a:srcRect l="23925" t="16463" r="30743" b="15476"/>
          <a:stretch/>
        </p:blipFill>
        <p:spPr>
          <a:xfrm rot="5400000">
            <a:off x="6637386" y="2137210"/>
            <a:ext cx="2504700" cy="2509500"/>
          </a:xfrm>
          <a:prstGeom prst="diagStripe">
            <a:avLst>
              <a:gd name="adj" fmla="val 50445"/>
            </a:avLst>
          </a:prstGeom>
          <a:noFill/>
          <a:ln>
            <a:noFill/>
          </a:ln>
        </p:spPr>
      </p:pic>
      <p:sp>
        <p:nvSpPr>
          <p:cNvPr id="227" name="Google Shape;227;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42847" y="549553"/>
            <a:ext cx="4701152" cy="458917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3"/>
          <p:cNvSpPr txBox="1"/>
          <p:nvPr/>
        </p:nvSpPr>
        <p:spPr>
          <a:xfrm>
            <a:off x="0" y="0"/>
            <a:ext cx="9075000" cy="5143500"/>
          </a:xfrm>
          <a:prstGeom prst="rect">
            <a:avLst/>
          </a:prstGeom>
          <a:noFill/>
          <a:ln>
            <a:noFill/>
          </a:ln>
        </p:spPr>
        <p:txBody>
          <a:bodyPr spcFirstLastPara="1" wrap="square" lIns="91425" tIns="91425" rIns="91425" bIns="91425" anchor="t" anchorCtr="0">
            <a:noAutofit/>
          </a:bodyPr>
          <a:lstStyle/>
          <a:p>
            <a:pPr marL="2743200" lvl="0" indent="457200" algn="l" rtl="0">
              <a:spcBef>
                <a:spcPts val="0"/>
              </a:spcBef>
              <a:spcAft>
                <a:spcPts val="0"/>
              </a:spcAft>
              <a:buNone/>
            </a:pPr>
            <a:r>
              <a:rPr lang="en-GB" sz="1700" b="1">
                <a:solidFill>
                  <a:schemeClr val="lt1"/>
                </a:solidFill>
                <a:latin typeface="Lato"/>
                <a:ea typeface="Lato"/>
                <a:cs typeface="Lato"/>
                <a:sym typeface="Lato"/>
              </a:rPr>
              <a:t>MODEL TRAINING</a:t>
            </a:r>
            <a:endParaRPr sz="1700" b="1">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Optimization Algorithm:</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Optimizer: Adam</a:t>
            </a:r>
            <a:endParaRPr sz="1300">
              <a:solidFill>
                <a:schemeClr val="lt1"/>
              </a:solidFill>
              <a:latin typeface="Lato"/>
              <a:ea typeface="Lato"/>
              <a:cs typeface="Lato"/>
              <a:sym typeface="Lato"/>
            </a:endParaRPr>
          </a:p>
          <a:p>
            <a:pPr marL="1371600" lvl="2"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Adam is a popular optimization algorithm known for its efficiency in training deep neural networks.</a:t>
            </a:r>
            <a:endParaRPr sz="1300">
              <a:solidFill>
                <a:schemeClr val="lt1"/>
              </a:solidFill>
              <a:latin typeface="Lato"/>
              <a:ea typeface="Lato"/>
              <a:cs typeface="Lato"/>
              <a:sym typeface="Lato"/>
            </a:endParaRPr>
          </a:p>
          <a:p>
            <a:pPr marL="1371600" lvl="2"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It adapts the learning rates for each parameter individually, combining the benefits of both Adagrad and RMSProp.</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Loss Function:</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Loss Function: Sparse Categorical Crossentropy</a:t>
            </a:r>
            <a:endParaRPr sz="1300">
              <a:solidFill>
                <a:schemeClr val="lt1"/>
              </a:solidFill>
              <a:latin typeface="Lato"/>
              <a:ea typeface="Lato"/>
              <a:cs typeface="Lato"/>
              <a:sym typeface="Lato"/>
            </a:endParaRPr>
          </a:p>
          <a:p>
            <a:pPr marL="1371600" lvl="2"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Categorical Crossentropy is suitable for multiclass classification problems.</a:t>
            </a:r>
            <a:endParaRPr sz="1300">
              <a:solidFill>
                <a:schemeClr val="lt1"/>
              </a:solidFill>
              <a:latin typeface="Lato"/>
              <a:ea typeface="Lato"/>
              <a:cs typeface="Lato"/>
              <a:sym typeface="Lato"/>
            </a:endParaRPr>
          </a:p>
          <a:p>
            <a:pPr marL="1371600" lvl="2"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The 'sparse' variant is used when the labels are integers (like in CIFAR-10).</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Training Details:</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Epochs: 35</a:t>
            </a:r>
            <a:endParaRPr sz="1300">
              <a:solidFill>
                <a:schemeClr val="lt1"/>
              </a:solidFill>
              <a:latin typeface="Lato"/>
              <a:ea typeface="Lato"/>
              <a:cs typeface="Lato"/>
              <a:sym typeface="Lato"/>
            </a:endParaRPr>
          </a:p>
          <a:p>
            <a:pPr marL="1371600" lvl="2"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The number of times the entire dataset is processed during training.</a:t>
            </a:r>
            <a:endParaRPr sz="1300">
              <a:solidFill>
                <a:schemeClr val="lt1"/>
              </a:solidFill>
              <a:latin typeface="Lato"/>
              <a:ea typeface="Lato"/>
              <a:cs typeface="Lato"/>
              <a:sym typeface="Lato"/>
            </a:endParaRPr>
          </a:p>
          <a:p>
            <a:pPr marL="1371600" lvl="2"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A balance between achieving convergence and avoiding overfitting.</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b="1">
                <a:solidFill>
                  <a:schemeClr val="lt1"/>
                </a:solidFill>
                <a:latin typeface="Lato"/>
                <a:ea typeface="Lato"/>
                <a:cs typeface="Lato"/>
                <a:sym typeface="Lato"/>
              </a:rPr>
              <a:t>Batch Size: 128</a:t>
            </a:r>
            <a:endParaRPr sz="1300" b="1">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The number of training examples utilized in one iteration.</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Affects training speed and memory usage.</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4"/>
          <p:cNvSpPr txBox="1"/>
          <p:nvPr/>
        </p:nvSpPr>
        <p:spPr>
          <a:xfrm>
            <a:off x="38850" y="46625"/>
            <a:ext cx="9028200" cy="5019300"/>
          </a:xfrm>
          <a:prstGeom prst="rect">
            <a:avLst/>
          </a:prstGeom>
          <a:noFill/>
          <a:ln>
            <a:noFill/>
          </a:ln>
        </p:spPr>
        <p:txBody>
          <a:bodyPr spcFirstLastPara="1" wrap="square" lIns="91425" tIns="91425" rIns="91425" bIns="91425" anchor="t" anchorCtr="0">
            <a:noAutofit/>
          </a:bodyPr>
          <a:lstStyle/>
          <a:p>
            <a:pPr marL="2286000" lvl="0" indent="457200" algn="l" rtl="0">
              <a:spcBef>
                <a:spcPts val="0"/>
              </a:spcBef>
              <a:spcAft>
                <a:spcPts val="0"/>
              </a:spcAft>
              <a:buNone/>
            </a:pPr>
            <a:r>
              <a:rPr lang="en-GB" sz="1700" b="1">
                <a:solidFill>
                  <a:schemeClr val="lt1"/>
                </a:solidFill>
                <a:latin typeface="Lato"/>
                <a:ea typeface="Lato"/>
                <a:cs typeface="Lato"/>
                <a:sym typeface="Lato"/>
              </a:rPr>
              <a:t>TRAINING ACCURACY AND LOSS</a:t>
            </a:r>
            <a:endParaRPr sz="1700" b="1">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Training Accuracy:</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Display a line plot illustrating the training accuracy over </a:t>
            </a:r>
            <a:endParaRPr sz="1300">
              <a:solidFill>
                <a:schemeClr val="lt1"/>
              </a:solidFill>
              <a:latin typeface="Lato"/>
              <a:ea typeface="Lato"/>
              <a:cs typeface="Lato"/>
              <a:sym typeface="Lato"/>
            </a:endParaRPr>
          </a:p>
          <a:p>
            <a:pPr marL="914400" lvl="0" indent="0" algn="l" rtl="0">
              <a:spcBef>
                <a:spcPts val="0"/>
              </a:spcBef>
              <a:spcAft>
                <a:spcPts val="0"/>
              </a:spcAft>
              <a:buNone/>
            </a:pPr>
            <a:r>
              <a:rPr lang="en-GB" sz="1300">
                <a:solidFill>
                  <a:schemeClr val="lt1"/>
                </a:solidFill>
                <a:latin typeface="Lato"/>
                <a:ea typeface="Lato"/>
                <a:cs typeface="Lato"/>
                <a:sym typeface="Lato"/>
              </a:rPr>
              <a:t>Epochs.</a:t>
            </a: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914400" lvl="0" indent="0" algn="l" rtl="0">
              <a:spcBef>
                <a:spcPts val="0"/>
              </a:spcBef>
              <a:spcAft>
                <a:spcPts val="0"/>
              </a:spcAft>
              <a:buNone/>
            </a:pPr>
            <a:r>
              <a:rPr lang="en-GB" sz="1300">
                <a:solidFill>
                  <a:schemeClr val="lt1"/>
                </a:solidFill>
                <a:latin typeface="Lato"/>
                <a:ea typeface="Lato"/>
                <a:cs typeface="Lato"/>
                <a:sym typeface="Lato"/>
              </a:rPr>
              <a:t>accuracy = history.history['accuracy']</a:t>
            </a:r>
            <a:endParaRPr sz="1300">
              <a:solidFill>
                <a:schemeClr val="lt1"/>
              </a:solidFill>
              <a:latin typeface="Lato"/>
              <a:ea typeface="Lato"/>
              <a:cs typeface="Lato"/>
              <a:sym typeface="Lato"/>
            </a:endParaRPr>
          </a:p>
          <a:p>
            <a:pPr marL="914400" lvl="0" indent="0" algn="l" rtl="0">
              <a:spcBef>
                <a:spcPts val="0"/>
              </a:spcBef>
              <a:spcAft>
                <a:spcPts val="0"/>
              </a:spcAft>
              <a:buNone/>
            </a:pPr>
            <a:r>
              <a:rPr lang="en-GB" sz="1300">
                <a:solidFill>
                  <a:schemeClr val="lt1"/>
                </a:solidFill>
                <a:latin typeface="Lato"/>
                <a:ea typeface="Lato"/>
                <a:cs typeface="Lato"/>
                <a:sym typeface="Lato"/>
              </a:rPr>
              <a:t>plt.figure(figsize=(6, 4))</a:t>
            </a:r>
            <a:endParaRPr sz="1300">
              <a:solidFill>
                <a:schemeClr val="lt1"/>
              </a:solidFill>
              <a:latin typeface="Lato"/>
              <a:ea typeface="Lato"/>
              <a:cs typeface="Lato"/>
              <a:sym typeface="Lato"/>
            </a:endParaRPr>
          </a:p>
          <a:p>
            <a:pPr marL="914400" lvl="0" indent="0" algn="l" rtl="0">
              <a:spcBef>
                <a:spcPts val="0"/>
              </a:spcBef>
              <a:spcAft>
                <a:spcPts val="0"/>
              </a:spcAft>
              <a:buNone/>
            </a:pPr>
            <a:r>
              <a:rPr lang="en-GB" sz="1300">
                <a:solidFill>
                  <a:schemeClr val="lt1"/>
                </a:solidFill>
                <a:latin typeface="Lato"/>
                <a:ea typeface="Lato"/>
                <a:cs typeface="Lato"/>
                <a:sym typeface="Lato"/>
              </a:rPr>
              <a:t>plt.plot(accuracy, label='Training accuracy', marker='o')</a:t>
            </a:r>
            <a:endParaRPr sz="1300">
              <a:solidFill>
                <a:schemeClr val="lt1"/>
              </a:solidFill>
              <a:latin typeface="Lato"/>
              <a:ea typeface="Lato"/>
              <a:cs typeface="Lato"/>
              <a:sym typeface="Lato"/>
            </a:endParaRPr>
          </a:p>
          <a:p>
            <a:pPr marL="914400" lvl="0" indent="0" algn="l" rtl="0">
              <a:spcBef>
                <a:spcPts val="0"/>
              </a:spcBef>
              <a:spcAft>
                <a:spcPts val="0"/>
              </a:spcAft>
              <a:buNone/>
            </a:pPr>
            <a:r>
              <a:rPr lang="en-GB" sz="1300">
                <a:solidFill>
                  <a:schemeClr val="lt1"/>
                </a:solidFill>
                <a:latin typeface="Lato"/>
                <a:ea typeface="Lato"/>
                <a:cs typeface="Lato"/>
                <a:sym typeface="Lato"/>
              </a:rPr>
              <a:t>plt.title('Training Accuracy Over Epochs', fontsize=16)</a:t>
            </a:r>
            <a:endParaRPr sz="1300">
              <a:solidFill>
                <a:schemeClr val="lt1"/>
              </a:solidFill>
              <a:latin typeface="Lato"/>
              <a:ea typeface="Lato"/>
              <a:cs typeface="Lato"/>
              <a:sym typeface="Lato"/>
            </a:endParaRPr>
          </a:p>
          <a:p>
            <a:pPr marL="914400" lvl="0" indent="0" algn="l" rtl="0">
              <a:spcBef>
                <a:spcPts val="0"/>
              </a:spcBef>
              <a:spcAft>
                <a:spcPts val="0"/>
              </a:spcAft>
              <a:buNone/>
            </a:pPr>
            <a:r>
              <a:rPr lang="en-GB" sz="1300">
                <a:solidFill>
                  <a:schemeClr val="lt1"/>
                </a:solidFill>
                <a:latin typeface="Lato"/>
                <a:ea typeface="Lato"/>
                <a:cs typeface="Lato"/>
                <a:sym typeface="Lato"/>
              </a:rPr>
              <a:t>plt.xlabel('Epochs', fontsize=12)</a:t>
            </a:r>
            <a:endParaRPr sz="1300">
              <a:solidFill>
                <a:schemeClr val="lt1"/>
              </a:solidFill>
              <a:latin typeface="Lato"/>
              <a:ea typeface="Lato"/>
              <a:cs typeface="Lato"/>
              <a:sym typeface="Lato"/>
            </a:endParaRPr>
          </a:p>
          <a:p>
            <a:pPr marL="914400" lvl="0" indent="0" algn="l" rtl="0">
              <a:spcBef>
                <a:spcPts val="0"/>
              </a:spcBef>
              <a:spcAft>
                <a:spcPts val="0"/>
              </a:spcAft>
              <a:buNone/>
            </a:pPr>
            <a:r>
              <a:rPr lang="en-GB" sz="1300">
                <a:solidFill>
                  <a:schemeClr val="lt1"/>
                </a:solidFill>
                <a:latin typeface="Lato"/>
                <a:ea typeface="Lato"/>
                <a:cs typeface="Lato"/>
                <a:sym typeface="Lato"/>
              </a:rPr>
              <a:t>plt.ylabel('Accuracy', fontsize=12)</a:t>
            </a:r>
            <a:endParaRPr sz="1300">
              <a:solidFill>
                <a:schemeClr val="lt1"/>
              </a:solidFill>
              <a:latin typeface="Lato"/>
              <a:ea typeface="Lato"/>
              <a:cs typeface="Lato"/>
              <a:sym typeface="Lato"/>
            </a:endParaRPr>
          </a:p>
          <a:p>
            <a:pPr marL="914400" lvl="0" indent="0" algn="l" rtl="0">
              <a:spcBef>
                <a:spcPts val="0"/>
              </a:spcBef>
              <a:spcAft>
                <a:spcPts val="0"/>
              </a:spcAft>
              <a:buNone/>
            </a:pPr>
            <a:r>
              <a:rPr lang="en-GB" sz="1300">
                <a:solidFill>
                  <a:schemeClr val="lt1"/>
                </a:solidFill>
                <a:latin typeface="Lato"/>
                <a:ea typeface="Lato"/>
                <a:cs typeface="Lato"/>
                <a:sym typeface="Lato"/>
              </a:rPr>
              <a:t>plt.legend(fontsize=10)</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Training Loss:</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Display a line plot illustrating the training loss over epochs.</a:t>
            </a: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457200" lvl="0" indent="0" algn="l" rtl="0">
              <a:spcBef>
                <a:spcPts val="0"/>
              </a:spcBef>
              <a:spcAft>
                <a:spcPts val="0"/>
              </a:spcAft>
              <a:buNone/>
            </a:pPr>
            <a:r>
              <a:rPr lang="en-GB" sz="1300">
                <a:solidFill>
                  <a:schemeClr val="lt1"/>
                </a:solidFill>
                <a:latin typeface="Lato"/>
                <a:ea typeface="Lato"/>
                <a:cs typeface="Lato"/>
                <a:sym typeface="Lato"/>
              </a:rPr>
              <a:t>loss = history.history['loss']</a:t>
            </a:r>
            <a:endParaRPr sz="1300">
              <a:solidFill>
                <a:schemeClr val="lt1"/>
              </a:solidFill>
              <a:latin typeface="Lato"/>
              <a:ea typeface="Lato"/>
              <a:cs typeface="Lato"/>
              <a:sym typeface="Lato"/>
            </a:endParaRPr>
          </a:p>
          <a:p>
            <a:pPr marL="457200" lvl="0" indent="0" algn="l" rtl="0">
              <a:spcBef>
                <a:spcPts val="0"/>
              </a:spcBef>
              <a:spcAft>
                <a:spcPts val="0"/>
              </a:spcAft>
              <a:buNone/>
            </a:pPr>
            <a:r>
              <a:rPr lang="en-GB" sz="1300">
                <a:solidFill>
                  <a:schemeClr val="lt1"/>
                </a:solidFill>
                <a:latin typeface="Lato"/>
                <a:ea typeface="Lato"/>
                <a:cs typeface="Lato"/>
                <a:sym typeface="Lato"/>
              </a:rPr>
              <a:t>plt.figure(figsize=(6, 4))</a:t>
            </a:r>
            <a:endParaRPr sz="1300">
              <a:solidFill>
                <a:schemeClr val="lt1"/>
              </a:solidFill>
              <a:latin typeface="Lato"/>
              <a:ea typeface="Lato"/>
              <a:cs typeface="Lato"/>
              <a:sym typeface="Lato"/>
            </a:endParaRPr>
          </a:p>
          <a:p>
            <a:pPr marL="457200" lvl="0" indent="0" algn="l" rtl="0">
              <a:spcBef>
                <a:spcPts val="0"/>
              </a:spcBef>
              <a:spcAft>
                <a:spcPts val="0"/>
              </a:spcAft>
              <a:buNone/>
            </a:pPr>
            <a:r>
              <a:rPr lang="en-GB" sz="1300">
                <a:solidFill>
                  <a:schemeClr val="lt1"/>
                </a:solidFill>
                <a:latin typeface="Lato"/>
                <a:ea typeface="Lato"/>
                <a:cs typeface="Lato"/>
                <a:sym typeface="Lato"/>
              </a:rPr>
              <a:t>plt.plot(loss, label='Training loss', marker='o', color='orange')</a:t>
            </a:r>
            <a:endParaRPr sz="1300">
              <a:solidFill>
                <a:schemeClr val="lt1"/>
              </a:solidFill>
              <a:latin typeface="Lato"/>
              <a:ea typeface="Lato"/>
              <a:cs typeface="Lato"/>
              <a:sym typeface="Lato"/>
            </a:endParaRPr>
          </a:p>
          <a:p>
            <a:pPr marL="457200" lvl="0" indent="0" algn="l" rtl="0">
              <a:spcBef>
                <a:spcPts val="0"/>
              </a:spcBef>
              <a:spcAft>
                <a:spcPts val="0"/>
              </a:spcAft>
              <a:buNone/>
            </a:pPr>
            <a:r>
              <a:rPr lang="en-GB" sz="1300">
                <a:solidFill>
                  <a:schemeClr val="lt1"/>
                </a:solidFill>
                <a:latin typeface="Lato"/>
                <a:ea typeface="Lato"/>
                <a:cs typeface="Lato"/>
                <a:sym typeface="Lato"/>
              </a:rPr>
              <a:t>plt.title('Training Loss Over Epochs', fontsize=16)</a:t>
            </a:r>
            <a:endParaRPr sz="1300">
              <a:solidFill>
                <a:schemeClr val="lt1"/>
              </a:solidFill>
              <a:latin typeface="Lato"/>
              <a:ea typeface="Lato"/>
              <a:cs typeface="Lato"/>
              <a:sym typeface="Lato"/>
            </a:endParaRPr>
          </a:p>
          <a:p>
            <a:pPr marL="457200" lvl="0" indent="0" algn="l" rtl="0">
              <a:spcBef>
                <a:spcPts val="0"/>
              </a:spcBef>
              <a:spcAft>
                <a:spcPts val="0"/>
              </a:spcAft>
              <a:buNone/>
            </a:pPr>
            <a:r>
              <a:rPr lang="en-GB" sz="1300">
                <a:solidFill>
                  <a:schemeClr val="lt1"/>
                </a:solidFill>
                <a:latin typeface="Lato"/>
                <a:ea typeface="Lato"/>
                <a:cs typeface="Lato"/>
                <a:sym typeface="Lato"/>
              </a:rPr>
              <a:t>plt.xlabel('Epochs', fontsize=12)</a:t>
            </a:r>
            <a:endParaRPr sz="1300">
              <a:solidFill>
                <a:schemeClr val="lt1"/>
              </a:solidFill>
              <a:latin typeface="Lato"/>
              <a:ea typeface="Lato"/>
              <a:cs typeface="Lato"/>
              <a:sym typeface="Lato"/>
            </a:endParaRPr>
          </a:p>
          <a:p>
            <a:pPr marL="457200" lvl="0" indent="0" algn="l" rtl="0">
              <a:spcBef>
                <a:spcPts val="0"/>
              </a:spcBef>
              <a:spcAft>
                <a:spcPts val="0"/>
              </a:spcAft>
              <a:buNone/>
            </a:pPr>
            <a:r>
              <a:rPr lang="en-GB" sz="1300">
                <a:solidFill>
                  <a:schemeClr val="lt1"/>
                </a:solidFill>
                <a:latin typeface="Lato"/>
                <a:ea typeface="Lato"/>
                <a:cs typeface="Lato"/>
                <a:sym typeface="Lato"/>
              </a:rPr>
              <a:t>plt.ylabel('Loss', fontsize=12)</a:t>
            </a:r>
            <a:endParaRPr sz="1300">
              <a:solidFill>
                <a:schemeClr val="lt1"/>
              </a:solidFill>
              <a:latin typeface="Lato"/>
              <a:ea typeface="Lato"/>
              <a:cs typeface="Lato"/>
              <a:sym typeface="Lato"/>
            </a:endParaRPr>
          </a:p>
          <a:p>
            <a:pPr marL="457200" lvl="0" indent="0" algn="l" rtl="0">
              <a:spcBef>
                <a:spcPts val="0"/>
              </a:spcBef>
              <a:spcAft>
                <a:spcPts val="0"/>
              </a:spcAft>
              <a:buNone/>
            </a:pPr>
            <a:r>
              <a:rPr lang="en-GB" sz="1300">
                <a:solidFill>
                  <a:schemeClr val="lt1"/>
                </a:solidFill>
                <a:latin typeface="Lato"/>
                <a:ea typeface="Lato"/>
                <a:cs typeface="Lato"/>
                <a:sym typeface="Lato"/>
              </a:rPr>
              <a:t>plt.legend(fontsize=10)</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457200" lvl="0" indent="0" algn="l" rtl="0">
              <a:spcBef>
                <a:spcPts val="0"/>
              </a:spcBef>
              <a:spcAft>
                <a:spcPts val="0"/>
              </a:spcAft>
              <a:buNone/>
            </a:pPr>
            <a:endParaRPr sz="1300">
              <a:solidFill>
                <a:schemeClr val="lt1"/>
              </a:solidFill>
              <a:latin typeface="Lato"/>
              <a:ea typeface="Lato"/>
              <a:cs typeface="Lato"/>
              <a:sym typeface="Lato"/>
            </a:endParaRPr>
          </a:p>
        </p:txBody>
      </p:sp>
      <p:pic>
        <p:nvPicPr>
          <p:cNvPr id="238" name="Google Shape;238;p24"/>
          <p:cNvPicPr preferRelativeResize="0"/>
          <p:nvPr/>
        </p:nvPicPr>
        <p:blipFill>
          <a:blip r:embed="rId3">
            <a:alphaModFix/>
          </a:blip>
          <a:stretch>
            <a:fillRect/>
          </a:stretch>
        </p:blipFill>
        <p:spPr>
          <a:xfrm>
            <a:off x="5546275" y="513925"/>
            <a:ext cx="3387575" cy="2057825"/>
          </a:xfrm>
          <a:prstGeom prst="rect">
            <a:avLst/>
          </a:prstGeom>
          <a:noFill/>
          <a:ln>
            <a:noFill/>
          </a:ln>
        </p:spPr>
      </p:pic>
      <p:pic>
        <p:nvPicPr>
          <p:cNvPr id="239" name="Google Shape;239;p24"/>
          <p:cNvPicPr preferRelativeResize="0"/>
          <p:nvPr/>
        </p:nvPicPr>
        <p:blipFill>
          <a:blip r:embed="rId4">
            <a:alphaModFix/>
          </a:blip>
          <a:stretch>
            <a:fillRect/>
          </a:stretch>
        </p:blipFill>
        <p:spPr>
          <a:xfrm>
            <a:off x="5609675" y="2719375"/>
            <a:ext cx="3387575" cy="2126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5"/>
          <p:cNvSpPr txBox="1"/>
          <p:nvPr/>
        </p:nvSpPr>
        <p:spPr>
          <a:xfrm>
            <a:off x="46625" y="54375"/>
            <a:ext cx="9097500" cy="5089200"/>
          </a:xfrm>
          <a:prstGeom prst="rect">
            <a:avLst/>
          </a:prstGeom>
          <a:noFill/>
          <a:ln>
            <a:noFill/>
          </a:ln>
        </p:spPr>
        <p:txBody>
          <a:bodyPr spcFirstLastPara="1" wrap="square" lIns="91425" tIns="91425" rIns="91425" bIns="91425" anchor="t" anchorCtr="0">
            <a:noAutofit/>
          </a:bodyPr>
          <a:lstStyle/>
          <a:p>
            <a:pPr marL="2743200" lvl="0" indent="457200" algn="l" rtl="0">
              <a:spcBef>
                <a:spcPts val="0"/>
              </a:spcBef>
              <a:spcAft>
                <a:spcPts val="0"/>
              </a:spcAft>
              <a:buNone/>
            </a:pPr>
            <a:r>
              <a:rPr lang="en-GB" sz="1700" b="1">
                <a:solidFill>
                  <a:schemeClr val="lt1"/>
                </a:solidFill>
                <a:latin typeface="Lato"/>
                <a:ea typeface="Lato"/>
                <a:cs typeface="Lato"/>
                <a:sym typeface="Lato"/>
              </a:rPr>
              <a:t>MODEL EVALUATION</a:t>
            </a:r>
            <a:endParaRPr sz="1700" b="1">
              <a:solidFill>
                <a:schemeClr val="lt1"/>
              </a:solidFill>
              <a:latin typeface="Lato"/>
              <a:ea typeface="Lato"/>
              <a:cs typeface="Lato"/>
              <a:sym typeface="Lato"/>
            </a:endParaRPr>
          </a:p>
          <a:p>
            <a:pPr marL="0" lvl="0" indent="0" algn="l" rtl="0">
              <a:spcBef>
                <a:spcPts val="0"/>
              </a:spcBef>
              <a:spcAft>
                <a:spcPts val="0"/>
              </a:spcAft>
              <a:buNone/>
            </a:pPr>
            <a:endParaRPr sz="1700" b="1">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Evaluation Code:</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Evaluate the trained model on the test set and display the loss and accuracy.</a:t>
            </a: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914400" lvl="0" indent="457200" algn="l" rtl="0">
              <a:spcBef>
                <a:spcPts val="0"/>
              </a:spcBef>
              <a:spcAft>
                <a:spcPts val="0"/>
              </a:spcAft>
              <a:buNone/>
            </a:pPr>
            <a:r>
              <a:rPr lang="en-GB" sz="1300">
                <a:solidFill>
                  <a:schemeClr val="lt1"/>
                </a:solidFill>
                <a:latin typeface="Lato"/>
                <a:ea typeface="Lato"/>
                <a:cs typeface="Lato"/>
                <a:sym typeface="Lato"/>
              </a:rPr>
              <a:t>val_loss, val_acc = model.evaluate(test_images, test_labels)</a:t>
            </a:r>
            <a:endParaRPr sz="1300">
              <a:solidFill>
                <a:schemeClr val="lt1"/>
              </a:solidFill>
              <a:latin typeface="Lato"/>
              <a:ea typeface="Lato"/>
              <a:cs typeface="Lato"/>
              <a:sym typeface="Lato"/>
            </a:endParaRPr>
          </a:p>
          <a:p>
            <a:pPr marL="1371600" lvl="0" indent="0" algn="l" rtl="0">
              <a:spcBef>
                <a:spcPts val="0"/>
              </a:spcBef>
              <a:spcAft>
                <a:spcPts val="0"/>
              </a:spcAft>
              <a:buNone/>
            </a:pPr>
            <a:r>
              <a:rPr lang="en-GB" sz="1300">
                <a:solidFill>
                  <a:schemeClr val="lt1"/>
                </a:solidFill>
                <a:latin typeface="Lato"/>
                <a:ea typeface="Lato"/>
                <a:cs typeface="Lato"/>
                <a:sym typeface="Lato"/>
              </a:rPr>
              <a:t>print("Test Loss: {:.2f}".format(val_loss))</a:t>
            </a:r>
            <a:endParaRPr sz="1300">
              <a:solidFill>
                <a:schemeClr val="lt1"/>
              </a:solidFill>
              <a:latin typeface="Lato"/>
              <a:ea typeface="Lato"/>
              <a:cs typeface="Lato"/>
              <a:sym typeface="Lato"/>
            </a:endParaRPr>
          </a:p>
          <a:p>
            <a:pPr marL="1371600" lvl="0" indent="0" algn="l" rtl="0">
              <a:spcBef>
                <a:spcPts val="0"/>
              </a:spcBef>
              <a:spcAft>
                <a:spcPts val="0"/>
              </a:spcAft>
              <a:buNone/>
            </a:pPr>
            <a:r>
              <a:rPr lang="en-GB" sz="1300">
                <a:solidFill>
                  <a:schemeClr val="lt1"/>
                </a:solidFill>
                <a:latin typeface="Lato"/>
                <a:ea typeface="Lato"/>
                <a:cs typeface="Lato"/>
                <a:sym typeface="Lato"/>
              </a:rPr>
              <a:t>print("Test Accuracy: {:.2%}".format(val_acc))</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Results Display:</a:t>
            </a:r>
            <a:endParaRPr sz="1300">
              <a:solidFill>
                <a:schemeClr val="lt1"/>
              </a:solidFill>
              <a:latin typeface="Lato"/>
              <a:ea typeface="Lato"/>
              <a:cs typeface="Lato"/>
              <a:sym typeface="Lato"/>
            </a:endParaRPr>
          </a:p>
          <a:p>
            <a:pPr marL="914400" lvl="1"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Present the test set accuracy and loss.</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914400" lvl="0" indent="0" algn="l" rtl="0">
              <a:spcBef>
                <a:spcPts val="0"/>
              </a:spcBef>
              <a:spcAft>
                <a:spcPts val="0"/>
              </a:spcAft>
              <a:buNone/>
            </a:pPr>
            <a:endParaRPr sz="1300">
              <a:solidFill>
                <a:schemeClr val="lt1"/>
              </a:solidFill>
              <a:latin typeface="Lato"/>
              <a:ea typeface="Lato"/>
              <a:cs typeface="Lato"/>
              <a:sym typeface="Lato"/>
            </a:endParaRPr>
          </a:p>
          <a:p>
            <a:pPr marL="0" lvl="0" indent="0" algn="l" rtl="0">
              <a:spcBef>
                <a:spcPts val="0"/>
              </a:spcBef>
              <a:spcAft>
                <a:spcPts val="0"/>
              </a:spcAft>
              <a:buNone/>
            </a:pPr>
            <a:endParaRPr sz="1700" b="1">
              <a:solidFill>
                <a:schemeClr val="lt1"/>
              </a:solidFill>
              <a:latin typeface="Lato"/>
              <a:ea typeface="Lato"/>
              <a:cs typeface="Lato"/>
              <a:sym typeface="Lato"/>
            </a:endParaRPr>
          </a:p>
          <a:p>
            <a:pPr marL="0" lvl="0" indent="0" algn="l" rtl="0">
              <a:spcBef>
                <a:spcPts val="0"/>
              </a:spcBef>
              <a:spcAft>
                <a:spcPts val="0"/>
              </a:spcAft>
              <a:buNone/>
            </a:pPr>
            <a:endParaRPr sz="1700" b="1">
              <a:solidFill>
                <a:schemeClr val="lt1"/>
              </a:solidFill>
              <a:latin typeface="Lato"/>
              <a:ea typeface="Lato"/>
              <a:cs typeface="Lato"/>
              <a:sym typeface="Lato"/>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4072" y="2917596"/>
            <a:ext cx="5532599" cy="579170"/>
          </a:xfrm>
          <a:prstGeom prst="rect">
            <a:avLst/>
          </a:prstGeom>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1079</Words>
  <Application>Microsoft Office PowerPoint</Application>
  <PresentationFormat>On-screen Show (16:9)</PresentationFormat>
  <Paragraphs>217</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Courier New</vt:lpstr>
      <vt:lpstr>Montserrat</vt:lpstr>
      <vt:lpstr>Lato</vt:lpstr>
      <vt:lpstr>Arial</vt:lpstr>
      <vt:lpstr>Focus</vt:lpstr>
      <vt:lpstr>PROJECT  TITLE</vt:lpstr>
      <vt:lpstr>PowerPoint Presentation</vt:lpstr>
      <vt:lpstr>DATASET OVERVIEW Content: Training Set: Number of Training Images: 50,000 Image Dimensions: 32 x 32 pixels Color Channels: 3 (RGB) Training Images Shape: [50000, 32, 32, 3] Training Labels Shape: [50000, 1]  Test Set: Number of Test Images: 10,000 Image Dimensions: 32 x 32 pixels Color Channels: 3 (RGB) Test Images Shape: [10000, 32, 32, 3] Test Labels Shape: [10000, 1]   Notes:  The dataset is split into training and test sets, each containing images of size 32x32 pixels with three color channels. The training set consists of 50,000 images used to train the CNN model. The test set comprises 10,000 images used to evaluate the model's performance on unseen data.   </vt:lpstr>
      <vt:lpstr>PowerPoint Presentation</vt:lpstr>
      <vt:lpstr>DATA PREPROCESSING  Normalization Explanation: Normalization is a crucial step in preparing image data for training machine learning models. In the context of image data, pixel values typically range from 0 to 255 for each color channel (0 for black, 255 for white). Normalization involves scaling these pixel values to a standardized range, often [0, 1], by dividing each pixel value by the maximum (255).   train_images = train_images / 255 test_images = test_images / 255   Importance of Normalization:  Ensures that pixel values are within a consistent and manageable range. Aids in model convergence during training, preventing large weights and potential instability. Facilitates faster training and improved model generalization.       </vt:lpstr>
      <vt:lpstr>CNN ARCHITECTURE Sequential Model in Keras: The CNN architecture is implemented  using  the Keras Sequential model,  allowing a linear stack of layers.  Key Layers:  Conv2D:  Convolutional layer for feature extraction.  MaxPooling2D:  Downsampling to retain important information.  Dropout:  Regularization to prevent overfitting.  Flatten:  Reshapes the output for input to Dense layers.  Dense:  Fully connected layers for classification.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cp:lastModifiedBy>AhMed_RaFiQ</cp:lastModifiedBy>
  <cp:revision>2</cp:revision>
  <dcterms:modified xsi:type="dcterms:W3CDTF">2024-02-12T20:36:34Z</dcterms:modified>
</cp:coreProperties>
</file>